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Canva Sans" charset="1" panose="020B0503030501040103"/>
      <p:regular r:id="rId10"/>
    </p:embeddedFont>
    <p:embeddedFont>
      <p:font typeface="Canva Sans Bold" charset="1" panose="020B0803030501040103"/>
      <p:regular r:id="rId11"/>
    </p:embeddedFont>
    <p:embeddedFont>
      <p:font typeface="Canva Sans Italics" charset="1" panose="020B0503030501040103"/>
      <p:regular r:id="rId12"/>
    </p:embeddedFont>
    <p:embeddedFont>
      <p:font typeface="Canva Sans Bold Italics" charset="1" panose="020B0803030501040103"/>
      <p:regular r:id="rId13"/>
    </p:embeddedFont>
    <p:embeddedFont>
      <p:font typeface="Canva Sans Medium" charset="1" panose="020B0603030501040103"/>
      <p:regular r:id="rId14"/>
    </p:embeddedFont>
    <p:embeddedFont>
      <p:font typeface="Canva Sans Medium Italics" charset="1" panose="020B0603030501040103"/>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slides/slide1.xml" Type="http://schemas.openxmlformats.org/officeDocument/2006/relationships/slide"/><Relationship Id="rId17" Target="slides/slide2.xml" Type="http://schemas.openxmlformats.org/officeDocument/2006/relationships/slide"/><Relationship Id="rId18" Target="slides/slide3.xml" Type="http://schemas.openxmlformats.org/officeDocument/2006/relationships/slide"/><Relationship Id="rId19" Target="slides/slide4.xml" Type="http://schemas.openxmlformats.org/officeDocument/2006/relationships/slide"/><Relationship Id="rId2" Target="presProps.xml" Type="http://schemas.openxmlformats.org/officeDocument/2006/relationships/presProps"/><Relationship Id="rId20" Target="slides/slide5.xml" Type="http://schemas.openxmlformats.org/officeDocument/2006/relationships/slide"/><Relationship Id="rId21" Target="slides/slide6.xml" Type="http://schemas.openxmlformats.org/officeDocument/2006/relationships/slide"/><Relationship Id="rId22" Target="slides/slide7.xml" Type="http://schemas.openxmlformats.org/officeDocument/2006/relationships/slide"/><Relationship Id="rId23" Target="slides/slide8.xml" Type="http://schemas.openxmlformats.org/officeDocument/2006/relationships/slide"/><Relationship Id="rId24" Target="slides/slide9.xml" Type="http://schemas.openxmlformats.org/officeDocument/2006/relationships/slide"/><Relationship Id="rId25" Target="slides/slide10.xml" Type="http://schemas.openxmlformats.org/officeDocument/2006/relationships/slide"/><Relationship Id="rId26" Target="slides/slide11.xml" Type="http://schemas.openxmlformats.org/officeDocument/2006/relationships/slide"/><Relationship Id="rId27" Target="slides/slide12.xml" Type="http://schemas.openxmlformats.org/officeDocument/2006/relationships/slide"/><Relationship Id="rId28" Target="slides/slide13.xml" Type="http://schemas.openxmlformats.org/officeDocument/2006/relationships/slide"/><Relationship Id="rId29" Target="slides/slide14.xml" Type="http://schemas.openxmlformats.org/officeDocument/2006/relationships/slide"/><Relationship Id="rId3" Target="viewProps.xml" Type="http://schemas.openxmlformats.org/officeDocument/2006/relationships/viewProps"/><Relationship Id="rId30" Target="slides/slide15.xml" Type="http://schemas.openxmlformats.org/officeDocument/2006/relationships/slide"/><Relationship Id="rId31" Target="slides/slide16.xml" Type="http://schemas.openxmlformats.org/officeDocument/2006/relationships/slide"/><Relationship Id="rId32" Target="slides/slide17.xml" Type="http://schemas.openxmlformats.org/officeDocument/2006/relationships/slide"/><Relationship Id="rId33" Target="slides/slide18.xml" Type="http://schemas.openxmlformats.org/officeDocument/2006/relationships/slide"/><Relationship Id="rId34" Target="slides/slide19.xml" Type="http://schemas.openxmlformats.org/officeDocument/2006/relationships/slide"/><Relationship Id="rId35" Target="slides/slide20.xml" Type="http://schemas.openxmlformats.org/officeDocument/2006/relationships/slide"/><Relationship Id="rId36" Target="slides/slide21.xml" Type="http://schemas.openxmlformats.org/officeDocument/2006/relationships/slide"/><Relationship Id="rId37" Target="slides/slide22.xml" Type="http://schemas.openxmlformats.org/officeDocument/2006/relationships/slide"/><Relationship Id="rId38" Target="slides/slide23.xml" Type="http://schemas.openxmlformats.org/officeDocument/2006/relationships/slide"/><Relationship Id="rId39" Target="slides/slide24.xml" Type="http://schemas.openxmlformats.org/officeDocument/2006/relationships/slide"/><Relationship Id="rId4" Target="theme/theme1.xml" Type="http://schemas.openxmlformats.org/officeDocument/2006/relationships/theme"/><Relationship Id="rId40" Target="slides/slide25.xml" Type="http://schemas.openxmlformats.org/officeDocument/2006/relationships/slide"/><Relationship Id="rId41" Target="slides/slide26.xml" Type="http://schemas.openxmlformats.org/officeDocument/2006/relationships/slide"/><Relationship Id="rId42" Target="slides/slide27.xml" Type="http://schemas.openxmlformats.org/officeDocument/2006/relationships/slide"/><Relationship Id="rId43" Target="slides/slide28.xml" Type="http://schemas.openxmlformats.org/officeDocument/2006/relationships/slide"/><Relationship Id="rId44" Target="slides/slide29.xml" Type="http://schemas.openxmlformats.org/officeDocument/2006/relationships/slide"/><Relationship Id="rId45" Target="slides/slide30.xml" Type="http://schemas.openxmlformats.org/officeDocument/2006/relationships/slide"/><Relationship Id="rId46" Target="slides/slide31.xml" Type="http://schemas.openxmlformats.org/officeDocument/2006/relationships/slide"/><Relationship Id="rId47" Target="slides/slide32.xml" Type="http://schemas.openxmlformats.org/officeDocument/2006/relationships/slide"/><Relationship Id="rId48" Target="slides/slide33.xml" Type="http://schemas.openxmlformats.org/officeDocument/2006/relationships/slide"/><Relationship Id="rId49" Target="slides/slide34.xml" Type="http://schemas.openxmlformats.org/officeDocument/2006/relationships/slide"/><Relationship Id="rId5" Target="tableStyles.xml" Type="http://schemas.openxmlformats.org/officeDocument/2006/relationships/tableStyles"/><Relationship Id="rId50" Target="slides/slide35.xml" Type="http://schemas.openxmlformats.org/officeDocument/2006/relationships/slide"/><Relationship Id="rId51" Target="slides/slide36.xml" Type="http://schemas.openxmlformats.org/officeDocument/2006/relationships/slide"/><Relationship Id="rId52" Target="slides/slide37.xml" Type="http://schemas.openxmlformats.org/officeDocument/2006/relationships/slide"/><Relationship Id="rId53" Target="slides/slide38.xml" Type="http://schemas.openxmlformats.org/officeDocument/2006/relationships/slide"/><Relationship Id="rId54" Target="slides/slide39.xml" Type="http://schemas.openxmlformats.org/officeDocument/2006/relationships/slide"/><Relationship Id="rId55" Target="slides/slide40.xml" Type="http://schemas.openxmlformats.org/officeDocument/2006/relationships/slide"/><Relationship Id="rId56" Target="slides/slide41.xml" Type="http://schemas.openxmlformats.org/officeDocument/2006/relationships/slide"/><Relationship Id="rId57" Target="slides/slide42.xml" Type="http://schemas.openxmlformats.org/officeDocument/2006/relationships/slide"/><Relationship Id="rId58" Target="slides/slide43.xml" Type="http://schemas.openxmlformats.org/officeDocument/2006/relationships/slide"/><Relationship Id="rId59" Target="slides/slide44.xml" Type="http://schemas.openxmlformats.org/officeDocument/2006/relationships/slide"/><Relationship Id="rId6" Target="fonts/font6.fntdata" Type="http://schemas.openxmlformats.org/officeDocument/2006/relationships/font"/><Relationship Id="rId60" Target="slides/slide45.xml" Type="http://schemas.openxmlformats.org/officeDocument/2006/relationships/slide"/><Relationship Id="rId61" Target="slides/slide46.xml" Type="http://schemas.openxmlformats.org/officeDocument/2006/relationships/slide"/><Relationship Id="rId62" Target="slides/slide47.xml" Type="http://schemas.openxmlformats.org/officeDocument/2006/relationships/slide"/><Relationship Id="rId63" Target="slides/slide48.xml" Type="http://schemas.openxmlformats.org/officeDocument/2006/relationships/slide"/><Relationship Id="rId64" Target="slides/slide49.xml" Type="http://schemas.openxmlformats.org/officeDocument/2006/relationships/slide"/><Relationship Id="rId65" Target="slides/slide50.xml" Type="http://schemas.openxmlformats.org/officeDocument/2006/relationships/slide"/><Relationship Id="rId66" Target="slides/slide51.xml" Type="http://schemas.openxmlformats.org/officeDocument/2006/relationships/slide"/><Relationship Id="rId67" Target="slides/slide52.xml" Type="http://schemas.openxmlformats.org/officeDocument/2006/relationships/slide"/><Relationship Id="rId68" Target="slides/slide53.xml" Type="http://schemas.openxmlformats.org/officeDocument/2006/relationships/slide"/><Relationship Id="rId69" Target="slides/slide54.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https://www.interaction-design.org/literature/topics/user-centered-design" TargetMode="External" Type="http://schemas.openxmlformats.org/officeDocument/2006/relationships/hyperlink"/><Relationship Id="rId5" Target="https://www.interaction-design.org/literature/topics/ui-design" TargetMode="External" Type="http://schemas.openxmlformats.org/officeDocument/2006/relationships/hyperlink"/><Relationship Id="rId6" Target="https://www.interaction-design.org/literature/topics/ux-design"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8.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uxcel.com/blog/a-short-history-of-ux-design#10" TargetMode="External" Type="http://schemas.openxmlformats.org/officeDocument/2006/relationships/hyperlink"/><Relationship Id="rId2" Target="../media/image3.png" Type="http://schemas.openxmlformats.org/officeDocument/2006/relationships/image"/><Relationship Id="rId3" Target="../media/image4.svg" Type="http://schemas.openxmlformats.org/officeDocument/2006/relationships/image"/><Relationship Id="rId4" Target="https://uxcel.com/blog/a-short-history-of-ux-design#1" TargetMode="External" Type="http://schemas.openxmlformats.org/officeDocument/2006/relationships/hyperlink"/><Relationship Id="rId5" Target="https://uxcel.com/blog/a-short-history-of-ux-design#4" TargetMode="External" Type="http://schemas.openxmlformats.org/officeDocument/2006/relationships/hyperlink"/><Relationship Id="rId6" Target="https://uxcel.com/blog/a-short-history-of-ux-design#5" TargetMode="External" Type="http://schemas.openxmlformats.org/officeDocument/2006/relationships/hyperlink"/><Relationship Id="rId7" Target="https://uxcel.com/blog/a-short-history-of-ux-design#7" TargetMode="External" Type="http://schemas.openxmlformats.org/officeDocument/2006/relationships/hyperlink"/><Relationship Id="rId8" Target="https://uxcel.com/blog/a-short-history-of-ux-design#8" TargetMode="External" Type="http://schemas.openxmlformats.org/officeDocument/2006/relationships/hyperlink"/><Relationship Id="rId9" Target="https://uxcel.com/blog/a-short-history-of-ux-design#9"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7070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661766" y="-548487"/>
            <a:ext cx="15176340" cy="12515946"/>
          </a:xfrm>
          <a:custGeom>
            <a:avLst/>
            <a:gdLst/>
            <a:ahLst/>
            <a:cxnLst/>
            <a:rect r="r" b="b" t="t" l="l"/>
            <a:pathLst>
              <a:path h="12515946" w="15176340">
                <a:moveTo>
                  <a:pt x="0" y="0"/>
                </a:moveTo>
                <a:lnTo>
                  <a:pt x="15176340" y="0"/>
                </a:lnTo>
                <a:lnTo>
                  <a:pt x="15176340" y="12515946"/>
                </a:lnTo>
                <a:lnTo>
                  <a:pt x="0" y="12515946"/>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91989" cy="10287000"/>
            <a:chOff x="0" y="0"/>
            <a:chExt cx="50565" cy="2709333"/>
          </a:xfrm>
        </p:grpSpPr>
        <p:sp>
          <p:nvSpPr>
            <p:cNvPr name="Freeform 4" id="4"/>
            <p:cNvSpPr/>
            <p:nvPr/>
          </p:nvSpPr>
          <p:spPr>
            <a:xfrm flipH="false" flipV="false" rot="0">
              <a:off x="0" y="0"/>
              <a:ext cx="50565" cy="2709333"/>
            </a:xfrm>
            <a:custGeom>
              <a:avLst/>
              <a:gdLst/>
              <a:ahLst/>
              <a:cxnLst/>
              <a:rect r="r" b="b" t="t" l="l"/>
              <a:pathLst>
                <a:path h="2709333" w="50565">
                  <a:moveTo>
                    <a:pt x="0" y="0"/>
                  </a:moveTo>
                  <a:lnTo>
                    <a:pt x="50565" y="0"/>
                  </a:lnTo>
                  <a:lnTo>
                    <a:pt x="50565" y="2709333"/>
                  </a:lnTo>
                  <a:lnTo>
                    <a:pt x="0" y="2709333"/>
                  </a:lnTo>
                  <a:close/>
                </a:path>
              </a:pathLst>
            </a:custGeom>
            <a:solidFill>
              <a:srgbClr val="C6AD5F"/>
            </a:solidFill>
          </p:spPr>
        </p:sp>
        <p:sp>
          <p:nvSpPr>
            <p:cNvPr name="TextBox 5" id="5"/>
            <p:cNvSpPr txBox="true"/>
            <p:nvPr/>
          </p:nvSpPr>
          <p:spPr>
            <a:xfrm>
              <a:off x="0" y="-28575"/>
              <a:ext cx="50565" cy="2737908"/>
            </a:xfrm>
            <a:prstGeom prst="rect">
              <a:avLst/>
            </a:prstGeom>
          </p:spPr>
          <p:txBody>
            <a:bodyPr anchor="ctr" rtlCol="false" tIns="50800" lIns="50800" bIns="50800" rIns="50800"/>
            <a:lstStyle/>
            <a:p>
              <a:pPr algn="ctr">
                <a:lnSpc>
                  <a:spcPts val="2100"/>
                </a:lnSpc>
              </a:pPr>
            </a:p>
          </p:txBody>
        </p:sp>
      </p:grpSp>
      <p:sp>
        <p:nvSpPr>
          <p:cNvPr name="TextBox 6" id="6"/>
          <p:cNvSpPr txBox="true"/>
          <p:nvPr/>
        </p:nvSpPr>
        <p:spPr>
          <a:xfrm rot="0">
            <a:off x="5272938" y="4166613"/>
            <a:ext cx="8434381" cy="2287149"/>
          </a:xfrm>
          <a:prstGeom prst="rect">
            <a:avLst/>
          </a:prstGeom>
        </p:spPr>
        <p:txBody>
          <a:bodyPr anchor="t" rtlCol="false" tIns="0" lIns="0" bIns="0" rIns="0">
            <a:spAutoFit/>
          </a:bodyPr>
          <a:lstStyle/>
          <a:p>
            <a:pPr>
              <a:lnSpc>
                <a:spcPts val="17253"/>
              </a:lnSpc>
            </a:pPr>
            <a:r>
              <a:rPr lang="en-US" sz="17253">
                <a:solidFill>
                  <a:srgbClr val="FFFFFF"/>
                </a:solidFill>
                <a:latin typeface="Canva Sans"/>
              </a:rPr>
              <a:t>HCI/UX</a:t>
            </a:r>
          </a:p>
        </p:txBody>
      </p:sp>
      <p:sp>
        <p:nvSpPr>
          <p:cNvPr name="TextBox 7" id="7"/>
          <p:cNvSpPr txBox="true"/>
          <p:nvPr/>
        </p:nvSpPr>
        <p:spPr>
          <a:xfrm rot="0">
            <a:off x="1959700" y="6649736"/>
            <a:ext cx="14064526" cy="596900"/>
          </a:xfrm>
          <a:prstGeom prst="rect">
            <a:avLst/>
          </a:prstGeom>
        </p:spPr>
        <p:txBody>
          <a:bodyPr anchor="t" rtlCol="false" tIns="0" lIns="0" bIns="0" rIns="0">
            <a:spAutoFit/>
          </a:bodyPr>
          <a:lstStyle/>
          <a:p>
            <a:pPr algn="ctr">
              <a:lnSpc>
                <a:spcPts val="4900"/>
              </a:lnSpc>
            </a:pPr>
            <a:r>
              <a:rPr lang="en-US" sz="3500">
                <a:solidFill>
                  <a:srgbClr val="FFFFFF"/>
                </a:solidFill>
                <a:latin typeface="Canva Sans Bold"/>
              </a:rPr>
              <a:t>ANSHIKA ANSHIKA, AVINASH AVINASH, AUSTIN THOMPSON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028700" y="703417"/>
            <a:ext cx="16230600" cy="10327112"/>
          </a:xfrm>
          <a:prstGeom prst="rect">
            <a:avLst/>
          </a:prstGeom>
        </p:spPr>
        <p:txBody>
          <a:bodyPr anchor="t" rtlCol="false" tIns="0" lIns="0" bIns="0" rIns="0">
            <a:spAutoFit/>
          </a:bodyPr>
          <a:lstStyle/>
          <a:p>
            <a:pPr algn="just" marL="755651" indent="-377825" lvl="1">
              <a:lnSpc>
                <a:spcPts val="4900"/>
              </a:lnSpc>
              <a:buFont typeface="Arial"/>
              <a:buChar char="•"/>
            </a:pPr>
            <a:r>
              <a:rPr lang="en-US" sz="3500">
                <a:solidFill>
                  <a:srgbClr val="FFFFFF"/>
                </a:solidFill>
                <a:latin typeface="Canva Sans Bold"/>
              </a:rPr>
              <a:t>Human-Technology Symbiosis : ​</a:t>
            </a:r>
          </a:p>
          <a:p>
            <a:pPr algn="just" marL="648126" indent="-324063" lvl="1">
              <a:lnSpc>
                <a:spcPts val="4202"/>
              </a:lnSpc>
              <a:buFont typeface="Arial"/>
              <a:buChar char="•"/>
            </a:pPr>
            <a:r>
              <a:rPr lang="en-US" sz="3001">
                <a:solidFill>
                  <a:srgbClr val="FFFFFF"/>
                </a:solidFill>
                <a:latin typeface="Canva Sans"/>
              </a:rPr>
              <a:t>C</a:t>
            </a:r>
            <a:r>
              <a:rPr lang="en-US" sz="3001">
                <a:solidFill>
                  <a:srgbClr val="FFFFFF"/>
                </a:solidFill>
                <a:latin typeface="Canva Sans"/>
              </a:rPr>
              <a:t>o-existence and interactions of two counterparts: humankind and intelligent computer systems</a:t>
            </a:r>
          </a:p>
          <a:p>
            <a:pPr algn="just">
              <a:lnSpc>
                <a:spcPts val="4202"/>
              </a:lnSpc>
            </a:pPr>
          </a:p>
          <a:p>
            <a:pPr algn="just" marL="647700" indent="-323850" lvl="1">
              <a:lnSpc>
                <a:spcPts val="4200"/>
              </a:lnSpc>
              <a:buFont typeface="Arial"/>
              <a:buChar char="•"/>
            </a:pPr>
            <a:r>
              <a:rPr lang="en-US" sz="3000">
                <a:solidFill>
                  <a:srgbClr val="FFFFFF"/>
                </a:solidFill>
                <a:latin typeface="Canva Sans"/>
              </a:rPr>
              <a:t>Introduced by Licklider in 1960s as a future when </a:t>
            </a:r>
            <a:r>
              <a:rPr lang="en-US" sz="3000">
                <a:solidFill>
                  <a:srgbClr val="5CE1E6"/>
                </a:solidFill>
                <a:latin typeface="Canva Sans"/>
              </a:rPr>
              <a:t>human brains and computing machines – tightly coupled together – would “think as no human brain has ever thought and process data in a way not approached by the information-handling machines we know today”</a:t>
            </a:r>
            <a:r>
              <a:rPr lang="en-US" sz="3000">
                <a:solidFill>
                  <a:srgbClr val="FFFFFF"/>
                </a:solidFill>
                <a:latin typeface="Canva Sans"/>
              </a:rPr>
              <a:t>.</a:t>
            </a:r>
          </a:p>
          <a:p>
            <a:pPr algn="just">
              <a:lnSpc>
                <a:spcPts val="4328"/>
              </a:lnSpc>
            </a:pPr>
          </a:p>
          <a:p>
            <a:pPr algn="just">
              <a:lnSpc>
                <a:spcPts val="4900"/>
              </a:lnSpc>
            </a:pPr>
            <a:r>
              <a:rPr lang="en-US" sz="3500">
                <a:solidFill>
                  <a:srgbClr val="FFFFFF"/>
                </a:solidFill>
                <a:latin typeface="Canva Sans"/>
              </a:rPr>
              <a:t>   2. </a:t>
            </a:r>
            <a:r>
              <a:rPr lang="en-US" sz="3500">
                <a:solidFill>
                  <a:srgbClr val="FFFFFF"/>
                </a:solidFill>
                <a:latin typeface="Canva Sans Bold"/>
              </a:rPr>
              <a:t>Human-Environment Interaction : ​</a:t>
            </a:r>
          </a:p>
          <a:p>
            <a:pPr algn="just" marL="647700" indent="-323850" lvl="1">
              <a:lnSpc>
                <a:spcPts val="4200"/>
              </a:lnSpc>
              <a:buFont typeface="Arial"/>
              <a:buChar char="•"/>
            </a:pPr>
            <a:r>
              <a:rPr lang="en-US" sz="3000">
                <a:solidFill>
                  <a:srgbClr val="5CE1E6"/>
                </a:solidFill>
                <a:latin typeface="Canva Sans"/>
              </a:rPr>
              <a:t>“Designing relations between humans and the world, and, ultimately designing the character of the way in which we live our lives” </a:t>
            </a:r>
            <a:r>
              <a:rPr lang="en-US" sz="3000">
                <a:solidFill>
                  <a:srgbClr val="FFFFFF"/>
                </a:solidFill>
                <a:latin typeface="Canva Sans"/>
              </a:rPr>
              <a:t>- Verbeek, 2015.</a:t>
            </a:r>
          </a:p>
          <a:p>
            <a:pPr algn="just">
              <a:lnSpc>
                <a:spcPts val="4200"/>
              </a:lnSpc>
            </a:pPr>
          </a:p>
          <a:p>
            <a:pPr algn="just" marL="647700" indent="-323850" lvl="1">
              <a:lnSpc>
                <a:spcPts val="4200"/>
              </a:lnSpc>
              <a:buFont typeface="Arial"/>
              <a:buChar char="•"/>
            </a:pPr>
            <a:r>
              <a:rPr lang="en-US" sz="3000">
                <a:solidFill>
                  <a:srgbClr val="FFFFFF"/>
                </a:solidFill>
                <a:latin typeface="Canva Sans"/>
              </a:rPr>
              <a:t>Computing devices are embedded in everyday artefacts as “disappearing computers” and interactions have advanced from keyboard-and-pointer to touch-and-gesturing.</a:t>
            </a:r>
          </a:p>
          <a:p>
            <a:pPr algn="just">
              <a:lnSpc>
                <a:spcPts val="4328"/>
              </a:lnSpc>
            </a:pPr>
          </a:p>
          <a:p>
            <a:pPr algn="just">
              <a:lnSpc>
                <a:spcPts val="4328"/>
              </a:lnSpc>
            </a:pPr>
          </a:p>
          <a:p>
            <a:pPr algn="just">
              <a:lnSpc>
                <a:spcPts val="4328"/>
              </a:lnSpc>
            </a:pPr>
          </a:p>
        </p:txBody>
      </p:sp>
      <p:sp>
        <p:nvSpPr>
          <p:cNvPr name="Freeform 3" id="3"/>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028700" y="715921"/>
            <a:ext cx="16230600" cy="11565362"/>
          </a:xfrm>
          <a:prstGeom prst="rect">
            <a:avLst/>
          </a:prstGeom>
        </p:spPr>
        <p:txBody>
          <a:bodyPr anchor="t" rtlCol="false" tIns="0" lIns="0" bIns="0" rIns="0">
            <a:spAutoFit/>
          </a:bodyPr>
          <a:lstStyle/>
          <a:p>
            <a:pPr algn="just">
              <a:lnSpc>
                <a:spcPts val="4900"/>
              </a:lnSpc>
            </a:pPr>
            <a:r>
              <a:rPr lang="en-US" sz="3500">
                <a:solidFill>
                  <a:srgbClr val="FFFFFF"/>
                </a:solidFill>
                <a:latin typeface="Canva Sans"/>
              </a:rPr>
              <a:t>  3. </a:t>
            </a:r>
            <a:r>
              <a:rPr lang="en-US" sz="3500">
                <a:solidFill>
                  <a:srgbClr val="FFFFFF"/>
                </a:solidFill>
                <a:latin typeface="Canva Sans Bold"/>
              </a:rPr>
              <a:t>Ethics, ​privacy and security :</a:t>
            </a:r>
          </a:p>
          <a:p>
            <a:pPr algn="just" marL="648126" indent="-324063" lvl="1">
              <a:lnSpc>
                <a:spcPts val="4202"/>
              </a:lnSpc>
              <a:buFont typeface="Arial"/>
              <a:buChar char="•"/>
            </a:pPr>
            <a:r>
              <a:rPr lang="en-US" sz="3001">
                <a:solidFill>
                  <a:srgbClr val="5CE1E6"/>
                </a:solidFill>
                <a:latin typeface="Canva Sans"/>
              </a:rPr>
              <a:t>“Technological systems need to behave so that they are beneficial to people beyond simply reaching functional goals or addressing technical problems, by serving human rights and the values of their users, “whether our ethical practices are Western (e.g. Aristotelian, Kantian), Eastern (e.g. Shinto, Confucian), African (e.g. Ubuntu), or from a different tradition”</a:t>
            </a:r>
            <a:r>
              <a:rPr lang="en-US" sz="3001">
                <a:solidFill>
                  <a:srgbClr val="FFFFFF"/>
                </a:solidFill>
                <a:latin typeface="Canva Sans"/>
              </a:rPr>
              <a:t> - The IEEE, 2019.</a:t>
            </a:r>
          </a:p>
          <a:p>
            <a:pPr algn="just">
              <a:lnSpc>
                <a:spcPts val="4328"/>
              </a:lnSpc>
            </a:pPr>
          </a:p>
          <a:p>
            <a:pPr algn="just">
              <a:lnSpc>
                <a:spcPts val="4900"/>
              </a:lnSpc>
            </a:pPr>
            <a:r>
              <a:rPr lang="en-US" sz="3500">
                <a:solidFill>
                  <a:srgbClr val="FFFFFF"/>
                </a:solidFill>
                <a:latin typeface="Canva Sans"/>
              </a:rPr>
              <a:t>   4. </a:t>
            </a:r>
            <a:r>
              <a:rPr lang="en-US" sz="3500">
                <a:solidFill>
                  <a:srgbClr val="FFFFFF"/>
                </a:solidFill>
                <a:latin typeface="Canva Sans Bold"/>
              </a:rPr>
              <a:t>Well-being, health and eudaimonia :</a:t>
            </a:r>
          </a:p>
          <a:p>
            <a:pPr algn="just" marL="647700" indent="-323850" lvl="1">
              <a:lnSpc>
                <a:spcPts val="4200"/>
              </a:lnSpc>
              <a:buFont typeface="Arial"/>
              <a:buChar char="•"/>
            </a:pPr>
            <a:r>
              <a:rPr lang="en-US" sz="3000">
                <a:solidFill>
                  <a:srgbClr val="FFFFFF"/>
                </a:solidFill>
                <a:latin typeface="Canva Sans"/>
              </a:rPr>
              <a:t>Precision health aims to make healthcare more tailored to each person based on their individual differences, allowing individuals to individualize and optimize care over their lifespan.</a:t>
            </a:r>
          </a:p>
          <a:p>
            <a:pPr algn="just">
              <a:lnSpc>
                <a:spcPts val="4200"/>
              </a:lnSpc>
            </a:pPr>
          </a:p>
          <a:p>
            <a:pPr algn="just" marL="647703" indent="-323852" lvl="1">
              <a:lnSpc>
                <a:spcPts val="4200"/>
              </a:lnSpc>
              <a:buFont typeface="Arial"/>
              <a:buChar char="•"/>
            </a:pPr>
            <a:r>
              <a:rPr lang="en-US" sz="3000">
                <a:solidFill>
                  <a:srgbClr val="FFFFFF"/>
                </a:solidFill>
                <a:latin typeface="Canva Sans"/>
              </a:rPr>
              <a:t>“</a:t>
            </a:r>
            <a:r>
              <a:rPr lang="en-US" sz="3000">
                <a:solidFill>
                  <a:srgbClr val="5CE1E6"/>
                </a:solidFill>
                <a:latin typeface="Canva Sans"/>
              </a:rPr>
              <a:t>Devices that are attached to, worn by, interacted with, or carried by individuals for the purposes of generating biomedical data and/or carrying out medical interventions on the person concerned</a:t>
            </a:r>
            <a:r>
              <a:rPr lang="en-US" sz="3000">
                <a:solidFill>
                  <a:srgbClr val="FFFFFF"/>
                </a:solidFill>
                <a:latin typeface="Canva Sans"/>
              </a:rPr>
              <a:t>” concern about users’ comfort, sensor unobtrusiveness, and signal quality .  </a:t>
            </a:r>
          </a:p>
          <a:p>
            <a:pPr algn="just">
              <a:lnSpc>
                <a:spcPts val="4900"/>
              </a:lnSpc>
            </a:pPr>
          </a:p>
          <a:p>
            <a:pPr algn="just">
              <a:lnSpc>
                <a:spcPts val="4900"/>
              </a:lnSpc>
            </a:pPr>
          </a:p>
          <a:p>
            <a:pPr algn="just">
              <a:lnSpc>
                <a:spcPts val="4328"/>
              </a:lnSpc>
            </a:pPr>
          </a:p>
          <a:p>
            <a:pPr algn="just">
              <a:lnSpc>
                <a:spcPts val="4328"/>
              </a:lnSpc>
            </a:pPr>
          </a:p>
          <a:p>
            <a:pPr algn="just">
              <a:lnSpc>
                <a:spcPts val="4328"/>
              </a:lnSpc>
            </a:pPr>
          </a:p>
        </p:txBody>
      </p:sp>
      <p:sp>
        <p:nvSpPr>
          <p:cNvPr name="Freeform 3" id="3"/>
          <p:cNvSpPr/>
          <p:nvPr/>
        </p:nvSpPr>
        <p:spPr>
          <a:xfrm flipH="false" flipV="false" rot="-10800000">
            <a:off x="4509636" y="-4517263"/>
            <a:ext cx="15243659" cy="15243659"/>
          </a:xfrm>
          <a:custGeom>
            <a:avLst/>
            <a:gdLst/>
            <a:ahLst/>
            <a:cxnLst/>
            <a:rect r="r" b="b" t="t" l="l"/>
            <a:pathLst>
              <a:path h="15243659" w="15243659">
                <a:moveTo>
                  <a:pt x="0" y="0"/>
                </a:moveTo>
                <a:lnTo>
                  <a:pt x="15243659" y="0"/>
                </a:lnTo>
                <a:lnTo>
                  <a:pt x="15243659" y="15243658"/>
                </a:lnTo>
                <a:lnTo>
                  <a:pt x="0" y="1524365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962025"/>
            <a:ext cx="16230600" cy="10041362"/>
          </a:xfrm>
          <a:prstGeom prst="rect">
            <a:avLst/>
          </a:prstGeom>
        </p:spPr>
        <p:txBody>
          <a:bodyPr anchor="t" rtlCol="false" tIns="0" lIns="0" bIns="0" rIns="0">
            <a:spAutoFit/>
          </a:bodyPr>
          <a:lstStyle/>
          <a:p>
            <a:pPr algn="just">
              <a:lnSpc>
                <a:spcPts val="4900"/>
              </a:lnSpc>
            </a:pPr>
            <a:r>
              <a:rPr lang="en-US" sz="3500">
                <a:solidFill>
                  <a:srgbClr val="FFFFFF"/>
                </a:solidFill>
                <a:latin typeface="Canva Sans"/>
              </a:rPr>
              <a:t>  5. </a:t>
            </a:r>
            <a:r>
              <a:rPr lang="en-US" sz="3500">
                <a:solidFill>
                  <a:srgbClr val="FFFFFF"/>
                </a:solidFill>
                <a:latin typeface="Canva Sans Bold"/>
              </a:rPr>
              <a:t>Accessibility and Universal Access :</a:t>
            </a:r>
          </a:p>
          <a:p>
            <a:pPr algn="just" marL="648126" indent="-324063" lvl="1">
              <a:lnSpc>
                <a:spcPts val="4202"/>
              </a:lnSpc>
              <a:buFont typeface="Arial"/>
              <a:buChar char="•"/>
            </a:pPr>
            <a:r>
              <a:rPr lang="en-US" sz="3001">
                <a:solidFill>
                  <a:srgbClr val="FFFFFF"/>
                </a:solidFill>
                <a:latin typeface="Canva Sans"/>
              </a:rPr>
              <a:t>Not a </a:t>
            </a:r>
            <a:r>
              <a:rPr lang="en-US" sz="3001">
                <a:solidFill>
                  <a:srgbClr val="5CE1E6"/>
                </a:solidFill>
                <a:latin typeface="Canva Sans"/>
              </a:rPr>
              <a:t>“One-size-fits-all”</a:t>
            </a:r>
            <a:r>
              <a:rPr lang="en-US" sz="3001">
                <a:solidFill>
                  <a:srgbClr val="FFFFFF"/>
                </a:solidFill>
                <a:latin typeface="Canva Sans"/>
              </a:rPr>
              <a:t> approach - Adopting a universal access approach.</a:t>
            </a:r>
          </a:p>
          <a:p>
            <a:pPr algn="just">
              <a:lnSpc>
                <a:spcPts val="4202"/>
              </a:lnSpc>
            </a:pPr>
          </a:p>
          <a:p>
            <a:pPr algn="just" marL="648126" indent="-324063" lvl="1">
              <a:lnSpc>
                <a:spcPts val="4202"/>
              </a:lnSpc>
              <a:buFont typeface="Arial"/>
              <a:buChar char="•"/>
            </a:pPr>
            <a:r>
              <a:rPr lang="en-US" sz="3001">
                <a:solidFill>
                  <a:srgbClr val="FFFFFF"/>
                </a:solidFill>
                <a:latin typeface="Canva Sans"/>
              </a:rPr>
              <a:t>Individuals are at risk of exclusion: Race and ethnicity, gender, socioeconomic status, age, education, occupational status, health, social connectedness, and availability of infrastructures</a:t>
            </a:r>
          </a:p>
          <a:p>
            <a:pPr algn="just">
              <a:lnSpc>
                <a:spcPts val="4202"/>
              </a:lnSpc>
            </a:pPr>
          </a:p>
          <a:p>
            <a:pPr algn="just">
              <a:lnSpc>
                <a:spcPts val="4900"/>
              </a:lnSpc>
            </a:pPr>
            <a:r>
              <a:rPr lang="en-US" sz="3500">
                <a:solidFill>
                  <a:srgbClr val="FFFFFF"/>
                </a:solidFill>
                <a:latin typeface="Canva Sans"/>
              </a:rPr>
              <a:t>   6. </a:t>
            </a:r>
            <a:r>
              <a:rPr lang="en-US" sz="3500">
                <a:solidFill>
                  <a:srgbClr val="FFFFFF"/>
                </a:solidFill>
                <a:latin typeface="Canva Sans Bold"/>
              </a:rPr>
              <a:t>Learning and Creativity :</a:t>
            </a:r>
          </a:p>
          <a:p>
            <a:pPr algn="just" marL="647703" indent="-323852" lvl="1">
              <a:lnSpc>
                <a:spcPts val="4200"/>
              </a:lnSpc>
              <a:buFont typeface="Arial"/>
              <a:buChar char="•"/>
            </a:pPr>
            <a:r>
              <a:rPr lang="en-US" sz="3000">
                <a:solidFill>
                  <a:srgbClr val="FFFFFF"/>
                </a:solidFill>
                <a:latin typeface="Canva Sans"/>
              </a:rPr>
              <a:t>P</a:t>
            </a:r>
            <a:r>
              <a:rPr lang="en-US" sz="3000">
                <a:solidFill>
                  <a:srgbClr val="FFFFFF"/>
                </a:solidFill>
                <a:latin typeface="Canva Sans"/>
              </a:rPr>
              <a:t>ush the boundaries of education towards other criteria beyond grades, such as motivation, confidence, enjoyment, satisfaction, and meeting career goals.</a:t>
            </a:r>
          </a:p>
          <a:p>
            <a:pPr algn="just">
              <a:lnSpc>
                <a:spcPts val="4900"/>
              </a:lnSpc>
            </a:pPr>
          </a:p>
          <a:p>
            <a:pPr algn="just" marL="647703" indent="-323852" lvl="1">
              <a:lnSpc>
                <a:spcPts val="4200"/>
              </a:lnSpc>
              <a:buFont typeface="Arial"/>
              <a:buChar char="•"/>
            </a:pPr>
            <a:r>
              <a:rPr lang="en-US" sz="3000">
                <a:solidFill>
                  <a:srgbClr val="FFFFFF"/>
                </a:solidFill>
                <a:latin typeface="Canva Sans"/>
              </a:rPr>
              <a:t>A </a:t>
            </a:r>
            <a:r>
              <a:rPr lang="en-US" sz="3000">
                <a:solidFill>
                  <a:srgbClr val="5CE1E6"/>
                </a:solidFill>
                <a:latin typeface="Canva Sans"/>
              </a:rPr>
              <a:t>“copy and paste”</a:t>
            </a:r>
            <a:r>
              <a:rPr lang="en-US" sz="3000">
                <a:solidFill>
                  <a:srgbClr val="FFFFFF"/>
                </a:solidFill>
                <a:latin typeface="Canva Sans"/>
              </a:rPr>
              <a:t> attitude​ - Exploiting the wide range of information available on the web</a:t>
            </a:r>
          </a:p>
          <a:p>
            <a:pPr algn="just">
              <a:lnSpc>
                <a:spcPts val="4900"/>
              </a:lnSpc>
            </a:pPr>
          </a:p>
          <a:p>
            <a:pPr algn="just">
              <a:lnSpc>
                <a:spcPts val="4900"/>
              </a:lnSpc>
            </a:pPr>
          </a:p>
          <a:p>
            <a:pPr algn="just">
              <a:lnSpc>
                <a:spcPts val="4328"/>
              </a:lnSpc>
            </a:pPr>
          </a:p>
          <a:p>
            <a:pPr algn="just">
              <a:lnSpc>
                <a:spcPts val="4328"/>
              </a:lnSpc>
            </a:pPr>
          </a:p>
          <a:p>
            <a:pPr algn="just">
              <a:lnSpc>
                <a:spcPts val="4328"/>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962025"/>
            <a:ext cx="16230600" cy="7212437"/>
          </a:xfrm>
          <a:prstGeom prst="rect">
            <a:avLst/>
          </a:prstGeom>
        </p:spPr>
        <p:txBody>
          <a:bodyPr anchor="t" rtlCol="false" tIns="0" lIns="0" bIns="0" rIns="0">
            <a:spAutoFit/>
          </a:bodyPr>
          <a:lstStyle/>
          <a:p>
            <a:pPr algn="just">
              <a:lnSpc>
                <a:spcPts val="4900"/>
              </a:lnSpc>
            </a:pPr>
            <a:r>
              <a:rPr lang="en-US" sz="3500">
                <a:solidFill>
                  <a:srgbClr val="FFFFFF"/>
                </a:solidFill>
                <a:latin typeface="Canva Sans"/>
              </a:rPr>
              <a:t>   7</a:t>
            </a:r>
            <a:r>
              <a:rPr lang="en-US" sz="3500">
                <a:solidFill>
                  <a:srgbClr val="FFFFFF"/>
                </a:solidFill>
                <a:latin typeface="Canva Sans"/>
              </a:rPr>
              <a:t>. </a:t>
            </a:r>
            <a:r>
              <a:rPr lang="en-US" sz="3500">
                <a:solidFill>
                  <a:srgbClr val="FFFFFF"/>
                </a:solidFill>
                <a:latin typeface="Canva Sans Bold"/>
              </a:rPr>
              <a:t>Social organization and  Democracy:</a:t>
            </a:r>
          </a:p>
          <a:p>
            <a:pPr algn="just" marL="648126" indent="-324063" lvl="1">
              <a:lnSpc>
                <a:spcPts val="4202"/>
              </a:lnSpc>
              <a:buFont typeface="Arial"/>
              <a:buChar char="•"/>
            </a:pPr>
            <a:r>
              <a:rPr lang="en-US" sz="3001">
                <a:solidFill>
                  <a:srgbClr val="FFFFFF"/>
                </a:solidFill>
                <a:latin typeface="Canva Sans"/>
              </a:rPr>
              <a:t>Safeguard Social participation, social justice, sustainability, and stability.</a:t>
            </a:r>
          </a:p>
          <a:p>
            <a:pPr algn="just">
              <a:lnSpc>
                <a:spcPts val="4202"/>
              </a:lnSpc>
            </a:pPr>
          </a:p>
          <a:p>
            <a:pPr algn="just" marL="648126" indent="-324063" lvl="1">
              <a:lnSpc>
                <a:spcPts val="4202"/>
              </a:lnSpc>
              <a:buFont typeface="Arial"/>
              <a:buChar char="•"/>
            </a:pPr>
            <a:r>
              <a:rPr lang="en-US" sz="3001">
                <a:solidFill>
                  <a:srgbClr val="FFFFFF"/>
                </a:solidFill>
                <a:latin typeface="Canva Sans"/>
              </a:rPr>
              <a:t>People have the potential to become “</a:t>
            </a:r>
            <a:r>
              <a:rPr lang="en-US" sz="3001">
                <a:solidFill>
                  <a:srgbClr val="5CE1E6"/>
                </a:solidFill>
                <a:latin typeface="Canva Sans"/>
              </a:rPr>
              <a:t>agents of democracy with and through technologies and in dialogue with the institutions that can actualize public will</a:t>
            </a:r>
            <a:r>
              <a:rPr lang="en-US" sz="3001">
                <a:solidFill>
                  <a:srgbClr val="FFFFFF"/>
                </a:solidFill>
                <a:latin typeface="Canva Sans"/>
              </a:rPr>
              <a:t>”.</a:t>
            </a:r>
          </a:p>
          <a:p>
            <a:pPr algn="just">
              <a:lnSpc>
                <a:spcPts val="4202"/>
              </a:lnSpc>
            </a:pPr>
          </a:p>
          <a:p>
            <a:pPr algn="just">
              <a:lnSpc>
                <a:spcPts val="4202"/>
              </a:lnSpc>
            </a:pPr>
          </a:p>
          <a:p>
            <a:pPr algn="just">
              <a:lnSpc>
                <a:spcPts val="4328"/>
              </a:lnSpc>
            </a:pPr>
          </a:p>
          <a:p>
            <a:pPr algn="just">
              <a:lnSpc>
                <a:spcPts val="4900"/>
              </a:lnSpc>
            </a:pPr>
            <a:r>
              <a:rPr lang="en-US" sz="3500">
                <a:solidFill>
                  <a:srgbClr val="FFFFFF"/>
                </a:solidFill>
                <a:latin typeface="Canva Sans"/>
              </a:rPr>
              <a:t>   </a:t>
            </a:r>
          </a:p>
          <a:p>
            <a:pPr algn="just">
              <a:lnSpc>
                <a:spcPts val="4900"/>
              </a:lnSpc>
            </a:pPr>
          </a:p>
          <a:p>
            <a:pPr algn="just">
              <a:lnSpc>
                <a:spcPts val="4328"/>
              </a:lnSpc>
            </a:pPr>
          </a:p>
          <a:p>
            <a:pPr algn="just">
              <a:lnSpc>
                <a:spcPts val="4328"/>
              </a:lnSpc>
            </a:pPr>
          </a:p>
          <a:p>
            <a:pPr algn="just">
              <a:lnSpc>
                <a:spcPts val="4328"/>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00465" y="857250"/>
            <a:ext cx="19074167" cy="1460493"/>
          </a:xfrm>
          <a:prstGeom prst="rect">
            <a:avLst/>
          </a:prstGeom>
        </p:spPr>
        <p:txBody>
          <a:bodyPr anchor="t" rtlCol="false" tIns="0" lIns="0" bIns="0" rIns="0">
            <a:spAutoFit/>
          </a:bodyPr>
          <a:lstStyle/>
          <a:p>
            <a:pPr algn="ctr">
              <a:lnSpc>
                <a:spcPts val="11900"/>
              </a:lnSpc>
              <a:spcBef>
                <a:spcPct val="0"/>
              </a:spcBef>
            </a:pPr>
            <a:r>
              <a:rPr lang="en-US" sz="8500">
                <a:solidFill>
                  <a:srgbClr val="FFFFFF"/>
                </a:solidFill>
                <a:latin typeface="Canva Sans Bold"/>
              </a:rPr>
              <a:t>Common Use Cases of HCI/UX</a:t>
            </a:r>
          </a:p>
        </p:txBody>
      </p:sp>
      <p:sp>
        <p:nvSpPr>
          <p:cNvPr name="TextBox 4" id="4"/>
          <p:cNvSpPr txBox="true"/>
          <p:nvPr/>
        </p:nvSpPr>
        <p:spPr>
          <a:xfrm rot="0">
            <a:off x="1028700" y="2572541"/>
            <a:ext cx="8107918" cy="3086735"/>
          </a:xfrm>
          <a:prstGeom prst="rect">
            <a:avLst/>
          </a:prstGeom>
        </p:spPr>
        <p:txBody>
          <a:bodyPr anchor="t" rtlCol="false" tIns="0" lIns="0" bIns="0" rIns="0">
            <a:spAutoFit/>
          </a:bodyPr>
          <a:lstStyle/>
          <a:p>
            <a:pPr marL="734059" indent="-367030" lvl="1">
              <a:lnSpc>
                <a:spcPts val="8499"/>
              </a:lnSpc>
              <a:buFont typeface="Arial"/>
              <a:buChar char="•"/>
            </a:pPr>
            <a:r>
              <a:rPr lang="en-US" sz="3399">
                <a:solidFill>
                  <a:srgbClr val="FFFFFF"/>
                </a:solidFill>
                <a:latin typeface="Canva Sans"/>
              </a:rPr>
              <a:t>Smart Homes</a:t>
            </a:r>
          </a:p>
          <a:p>
            <a:pPr marL="734059" indent="-367030" lvl="1">
              <a:lnSpc>
                <a:spcPts val="8499"/>
              </a:lnSpc>
              <a:buFont typeface="Arial"/>
              <a:buChar char="•"/>
            </a:pPr>
            <a:r>
              <a:rPr lang="en-US" sz="3399">
                <a:solidFill>
                  <a:srgbClr val="FFFFFF"/>
                </a:solidFill>
                <a:latin typeface="Canva Sans"/>
              </a:rPr>
              <a:t>Autonomous Vehicles</a:t>
            </a:r>
          </a:p>
          <a:p>
            <a:pPr marL="734059" indent="-367030" lvl="1">
              <a:lnSpc>
                <a:spcPts val="8499"/>
              </a:lnSpc>
              <a:buFont typeface="Arial"/>
              <a:buChar char="•"/>
            </a:pPr>
            <a:r>
              <a:rPr lang="en-US" sz="3399">
                <a:solidFill>
                  <a:srgbClr val="FFFFFF"/>
                </a:solidFill>
                <a:latin typeface="Canva Sans"/>
              </a:rPr>
              <a:t>Smart phones for Visual Disabilities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0" y="29509"/>
            <a:ext cx="18288000" cy="10773624"/>
          </a:xfrm>
          <a:custGeom>
            <a:avLst/>
            <a:gdLst/>
            <a:ahLst/>
            <a:cxnLst/>
            <a:rect r="r" b="b" t="t" l="l"/>
            <a:pathLst>
              <a:path h="10773624" w="18288000">
                <a:moveTo>
                  <a:pt x="0" y="0"/>
                </a:moveTo>
                <a:lnTo>
                  <a:pt x="18288000" y="0"/>
                </a:lnTo>
                <a:lnTo>
                  <a:pt x="18288000" y="10773624"/>
                </a:lnTo>
                <a:lnTo>
                  <a:pt x="0" y="10773624"/>
                </a:lnTo>
                <a:lnTo>
                  <a:pt x="0" y="0"/>
                </a:lnTo>
                <a:close/>
              </a:path>
            </a:pathLst>
          </a:custGeom>
          <a:blipFill>
            <a:blip r:embed="rId2">
              <a:alphaModFix amt="30000"/>
            </a:blip>
            <a:stretch>
              <a:fillRect l="0" t="0" r="0" b="0"/>
            </a:stretch>
          </a:blipFill>
        </p:spPr>
      </p:sp>
      <p:sp>
        <p:nvSpPr>
          <p:cNvPr name="Freeform 3" id="3"/>
          <p:cNvSpPr/>
          <p:nvPr/>
        </p:nvSpPr>
        <p:spPr>
          <a:xfrm flipH="false" flipV="false" rot="0">
            <a:off x="-150709" y="3843999"/>
            <a:ext cx="18438709" cy="2599003"/>
          </a:xfrm>
          <a:custGeom>
            <a:avLst/>
            <a:gdLst/>
            <a:ahLst/>
            <a:cxnLst/>
            <a:rect r="r" b="b" t="t" l="l"/>
            <a:pathLst>
              <a:path h="2599003" w="18438709">
                <a:moveTo>
                  <a:pt x="0" y="0"/>
                </a:moveTo>
                <a:lnTo>
                  <a:pt x="18438709" y="0"/>
                </a:lnTo>
                <a:lnTo>
                  <a:pt x="18438709" y="2599002"/>
                </a:lnTo>
                <a:lnTo>
                  <a:pt x="0" y="2599002"/>
                </a:lnTo>
                <a:lnTo>
                  <a:pt x="0" y="0"/>
                </a:lnTo>
                <a:close/>
              </a:path>
            </a:pathLst>
          </a:custGeom>
          <a:blipFill>
            <a:blip r:embed="rId3">
              <a:alphaModFix amt="59000"/>
            </a:blip>
            <a:stretch>
              <a:fillRect l="0" t="-174807" r="0" b="-37352"/>
            </a:stretch>
          </a:blipFill>
        </p:spPr>
      </p:sp>
      <p:sp>
        <p:nvSpPr>
          <p:cNvPr name="TextBox 4" id="4"/>
          <p:cNvSpPr txBox="true"/>
          <p:nvPr/>
        </p:nvSpPr>
        <p:spPr>
          <a:xfrm rot="0">
            <a:off x="1028700" y="4440993"/>
            <a:ext cx="16810022" cy="1224340"/>
          </a:xfrm>
          <a:prstGeom prst="rect">
            <a:avLst/>
          </a:prstGeom>
        </p:spPr>
        <p:txBody>
          <a:bodyPr anchor="t" rtlCol="false" tIns="0" lIns="0" bIns="0" rIns="0">
            <a:spAutoFit/>
          </a:bodyPr>
          <a:lstStyle/>
          <a:p>
            <a:pPr algn="l" marL="0" indent="0" lvl="0">
              <a:lnSpc>
                <a:spcPts val="9555"/>
              </a:lnSpc>
            </a:pPr>
            <a:r>
              <a:rPr lang="en-US" sz="8309">
                <a:solidFill>
                  <a:srgbClr val="191919"/>
                </a:solidFill>
                <a:latin typeface="Canva Sans Bold"/>
              </a:rPr>
              <a:t>Design Approaches for Displays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647956" y="2166638"/>
            <a:ext cx="16611344" cy="8155069"/>
          </a:xfrm>
          <a:prstGeom prst="rect">
            <a:avLst/>
          </a:prstGeom>
        </p:spPr>
        <p:txBody>
          <a:bodyPr anchor="t" rtlCol="false" tIns="0" lIns="0" bIns="0" rIns="0">
            <a:spAutoFit/>
          </a:bodyPr>
          <a:lstStyle/>
          <a:p>
            <a:pPr algn="just">
              <a:lnSpc>
                <a:spcPts val="4637"/>
              </a:lnSpc>
            </a:pPr>
          </a:p>
          <a:p>
            <a:pPr algn="just" marL="715243" indent="-357622" lvl="1">
              <a:lnSpc>
                <a:spcPts val="4637"/>
              </a:lnSpc>
              <a:buFont typeface="Arial"/>
              <a:buChar char="•"/>
            </a:pPr>
            <a:r>
              <a:rPr lang="en-US" sz="3312">
                <a:solidFill>
                  <a:srgbClr val="FFFFFF"/>
                </a:solidFill>
                <a:latin typeface="Canva Sans Bold"/>
              </a:rPr>
              <a:t>Visual displays, along with auditory, tactile, etc., are designed to present information about a system. They act as portals for users to interact with technology.​</a:t>
            </a:r>
          </a:p>
          <a:p>
            <a:pPr algn="just">
              <a:lnSpc>
                <a:spcPts val="4637"/>
              </a:lnSpc>
            </a:pPr>
          </a:p>
          <a:p>
            <a:pPr algn="just" marL="715243" indent="-357622" lvl="1">
              <a:lnSpc>
                <a:spcPts val="4637"/>
              </a:lnSpc>
              <a:buFont typeface="Arial"/>
              <a:buChar char="•"/>
            </a:pPr>
            <a:r>
              <a:rPr lang="en-US" sz="3312">
                <a:solidFill>
                  <a:srgbClr val="FFFFFF"/>
                </a:solidFill>
                <a:latin typeface="Canva Sans Bold"/>
              </a:rPr>
              <a:t>Before designing a display, clearly define its purpose. Is it intended for navigation, control, decision-making, learning, entertainment, or something else? Understanding the task helps tailor the display to user needs.​</a:t>
            </a:r>
          </a:p>
          <a:p>
            <a:pPr algn="just">
              <a:lnSpc>
                <a:spcPts val="4637"/>
              </a:lnSpc>
            </a:pPr>
          </a:p>
          <a:p>
            <a:pPr algn="just" marL="715243" indent="-357622" lvl="1">
              <a:lnSpc>
                <a:spcPts val="4637"/>
              </a:lnSpc>
              <a:buFont typeface="Arial"/>
              <a:buChar char="•"/>
            </a:pPr>
            <a:r>
              <a:rPr lang="en-US" sz="3312">
                <a:solidFill>
                  <a:srgbClr val="FFFFFF"/>
                </a:solidFill>
                <a:latin typeface="Canva Sans Bold"/>
              </a:rPr>
              <a:t>Therefore, the information must be displayed according to principles in a manner that will support perception, situation awareness, and understanding.</a:t>
            </a:r>
          </a:p>
          <a:p>
            <a:pPr algn="just">
              <a:lnSpc>
                <a:spcPts val="4637"/>
              </a:lnSpc>
            </a:pPr>
          </a:p>
          <a:p>
            <a:pPr algn="just">
              <a:lnSpc>
                <a:spcPts val="4637"/>
              </a:lnSpc>
            </a:pPr>
          </a:p>
        </p:txBody>
      </p:sp>
      <p:sp>
        <p:nvSpPr>
          <p:cNvPr name="TextBox 3" id="3"/>
          <p:cNvSpPr txBox="true"/>
          <p:nvPr/>
        </p:nvSpPr>
        <p:spPr>
          <a:xfrm rot="0">
            <a:off x="4441281" y="790286"/>
            <a:ext cx="9405438" cy="1120141"/>
          </a:xfrm>
          <a:prstGeom prst="rect">
            <a:avLst/>
          </a:prstGeom>
        </p:spPr>
        <p:txBody>
          <a:bodyPr anchor="t" rtlCol="false" tIns="0" lIns="0" bIns="0" rIns="0">
            <a:spAutoFit/>
          </a:bodyPr>
          <a:lstStyle/>
          <a:p>
            <a:pPr algn="ctr" marL="0" indent="0" lvl="0">
              <a:lnSpc>
                <a:spcPts val="7980"/>
              </a:lnSpc>
              <a:spcBef>
                <a:spcPct val="0"/>
              </a:spcBef>
            </a:pPr>
            <a:r>
              <a:rPr lang="en-US" sz="9500">
                <a:solidFill>
                  <a:srgbClr val="FFFFFF"/>
                </a:solidFill>
                <a:latin typeface="Canva Sans Bold"/>
              </a:rPr>
              <a:t>Introduction</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6799043" y="2912621"/>
            <a:ext cx="11488957" cy="7374379"/>
          </a:xfrm>
          <a:custGeom>
            <a:avLst/>
            <a:gdLst/>
            <a:ahLst/>
            <a:cxnLst/>
            <a:rect r="r" b="b" t="t" l="l"/>
            <a:pathLst>
              <a:path h="7374379" w="11488957">
                <a:moveTo>
                  <a:pt x="0" y="0"/>
                </a:moveTo>
                <a:lnTo>
                  <a:pt x="11488957" y="0"/>
                </a:lnTo>
                <a:lnTo>
                  <a:pt x="11488957" y="7374379"/>
                </a:lnTo>
                <a:lnTo>
                  <a:pt x="0" y="7374379"/>
                </a:lnTo>
                <a:lnTo>
                  <a:pt x="0" y="0"/>
                </a:lnTo>
                <a:close/>
              </a:path>
            </a:pathLst>
          </a:custGeom>
          <a:blipFill>
            <a:blip r:embed="rId2"/>
            <a:stretch>
              <a:fillRect l="0" t="-3327" r="-644" b="-1612"/>
            </a:stretch>
          </a:blipFill>
        </p:spPr>
      </p:sp>
      <p:sp>
        <p:nvSpPr>
          <p:cNvPr name="TextBox 3" id="3"/>
          <p:cNvSpPr txBox="true"/>
          <p:nvPr/>
        </p:nvSpPr>
        <p:spPr>
          <a:xfrm rot="0">
            <a:off x="215302" y="539152"/>
            <a:ext cx="11620519" cy="3139441"/>
          </a:xfrm>
          <a:prstGeom prst="rect">
            <a:avLst/>
          </a:prstGeom>
        </p:spPr>
        <p:txBody>
          <a:bodyPr anchor="t" rtlCol="false" tIns="0" lIns="0" bIns="0" rIns="0">
            <a:spAutoFit/>
          </a:bodyPr>
          <a:lstStyle/>
          <a:p>
            <a:pPr>
              <a:lnSpc>
                <a:spcPts val="7980"/>
              </a:lnSpc>
            </a:pPr>
            <a:r>
              <a:rPr lang="en-US" sz="9500">
                <a:solidFill>
                  <a:srgbClr val="FFFFFF"/>
                </a:solidFill>
                <a:latin typeface="Canva Sans Bold"/>
              </a:rPr>
              <a:t>Wickens' thirteen principles​ </a:t>
            </a:r>
          </a:p>
          <a:p>
            <a:pPr algn="l" marL="0" indent="0" lvl="0">
              <a:lnSpc>
                <a:spcPts val="7980"/>
              </a:lnSpc>
              <a:spcBef>
                <a:spcPct val="0"/>
              </a:spcBef>
            </a:pPr>
          </a:p>
        </p:txBody>
      </p:sp>
      <p:sp>
        <p:nvSpPr>
          <p:cNvPr name="TextBox 4" id="4"/>
          <p:cNvSpPr txBox="true"/>
          <p:nvPr/>
        </p:nvSpPr>
        <p:spPr>
          <a:xfrm rot="0">
            <a:off x="-890411" y="3194414"/>
            <a:ext cx="16804763" cy="1162649"/>
          </a:xfrm>
          <a:prstGeom prst="rect">
            <a:avLst/>
          </a:prstGeom>
        </p:spPr>
        <p:txBody>
          <a:bodyPr anchor="t" rtlCol="false" tIns="0" lIns="0" bIns="0" rIns="0">
            <a:spAutoFit/>
          </a:bodyPr>
          <a:lstStyle/>
          <a:p>
            <a:pPr algn="just">
              <a:lnSpc>
                <a:spcPts val="4691"/>
              </a:lnSpc>
            </a:pPr>
          </a:p>
          <a:p>
            <a:pPr algn="just">
              <a:lnSpc>
                <a:spcPts val="4691"/>
              </a:lnSpc>
            </a:pPr>
            <a:r>
              <a:rPr lang="en-US" sz="3351">
                <a:solidFill>
                  <a:srgbClr val="FFFFFF"/>
                </a:solidFill>
                <a:latin typeface="Canva Sans"/>
              </a:rPr>
              <a:t>​</a:t>
            </a:r>
          </a:p>
        </p:txBody>
      </p:sp>
      <p:sp>
        <p:nvSpPr>
          <p:cNvPr name="Freeform 5" id="5"/>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91378" y="621029"/>
            <a:ext cx="13185346" cy="1035566"/>
          </a:xfrm>
          <a:prstGeom prst="rect">
            <a:avLst/>
          </a:prstGeom>
        </p:spPr>
        <p:txBody>
          <a:bodyPr anchor="t" rtlCol="false" tIns="0" lIns="0" bIns="0" rIns="0">
            <a:spAutoFit/>
          </a:bodyPr>
          <a:lstStyle/>
          <a:p>
            <a:pPr algn="l" marL="0" indent="0" lvl="0">
              <a:lnSpc>
                <a:spcPts val="7476"/>
              </a:lnSpc>
              <a:spcBef>
                <a:spcPct val="0"/>
              </a:spcBef>
            </a:pPr>
            <a:r>
              <a:rPr lang="en-US" sz="8900">
                <a:solidFill>
                  <a:srgbClr val="FFFFFF"/>
                </a:solidFill>
                <a:latin typeface="Canva Sans Bold"/>
              </a:rPr>
              <a:t>Perceptual Principles</a:t>
            </a:r>
          </a:p>
        </p:txBody>
      </p:sp>
      <p:sp>
        <p:nvSpPr>
          <p:cNvPr name="TextBox 3" id="3"/>
          <p:cNvSpPr txBox="true"/>
          <p:nvPr/>
        </p:nvSpPr>
        <p:spPr>
          <a:xfrm rot="0">
            <a:off x="347782" y="2002187"/>
            <a:ext cx="17592436" cy="8284813"/>
          </a:xfrm>
          <a:prstGeom prst="rect">
            <a:avLst/>
          </a:prstGeom>
        </p:spPr>
        <p:txBody>
          <a:bodyPr anchor="t" rtlCol="false" tIns="0" lIns="0" bIns="0" rIns="0">
            <a:spAutoFit/>
          </a:bodyPr>
          <a:lstStyle/>
          <a:p>
            <a:pPr algn="just">
              <a:lnSpc>
                <a:spcPts val="4831"/>
              </a:lnSpc>
            </a:pPr>
            <a:r>
              <a:rPr lang="en-US" sz="3451">
                <a:solidFill>
                  <a:srgbClr val="FFFFFF"/>
                </a:solidFill>
                <a:latin typeface="Canva Sans Bold"/>
              </a:rPr>
              <a:t>1.  Make displays legible : ​</a:t>
            </a:r>
          </a:p>
          <a:p>
            <a:pPr algn="just">
              <a:lnSpc>
                <a:spcPts val="4831"/>
              </a:lnSpc>
            </a:pPr>
          </a:p>
          <a:p>
            <a:pPr algn="just" marL="745125" indent="-372563" lvl="1">
              <a:lnSpc>
                <a:spcPts val="4831"/>
              </a:lnSpc>
              <a:buFont typeface="Arial"/>
              <a:buChar char="•"/>
            </a:pPr>
            <a:r>
              <a:rPr lang="en-US" sz="3451">
                <a:solidFill>
                  <a:srgbClr val="FFFFFF"/>
                </a:solidFill>
                <a:latin typeface="Canva Sans Bold"/>
              </a:rPr>
              <a:t>If users can't see or understand the information being displayed, it's useless.​</a:t>
            </a:r>
          </a:p>
          <a:p>
            <a:pPr algn="just" marL="745125" indent="-372563" lvl="1">
              <a:lnSpc>
                <a:spcPts val="4831"/>
              </a:lnSpc>
              <a:buFont typeface="Arial"/>
              <a:buChar char="•"/>
            </a:pPr>
            <a:r>
              <a:rPr lang="en-US" sz="3451">
                <a:solidFill>
                  <a:srgbClr val="FFFFFF"/>
                </a:solidFill>
                <a:latin typeface="Canva Sans Bold"/>
              </a:rPr>
              <a:t>Avoid small fonts or bad handwriting  that make perception difficult.</a:t>
            </a:r>
          </a:p>
          <a:p>
            <a:pPr algn="just">
              <a:lnSpc>
                <a:spcPts val="3011"/>
              </a:lnSpc>
            </a:pPr>
            <a:r>
              <a:rPr lang="en-US" sz="2151">
                <a:solidFill>
                  <a:srgbClr val="545454"/>
                </a:solidFill>
                <a:latin typeface="Canva Sans Bold"/>
              </a:rPr>
              <a:t>           </a:t>
            </a:r>
            <a:r>
              <a:rPr lang="en-US" sz="2151">
                <a:solidFill>
                  <a:srgbClr val="545454"/>
                </a:solidFill>
                <a:latin typeface="Canva Sans Bold"/>
              </a:rPr>
              <a:t>Light or faint text is often difficult to read.</a:t>
            </a:r>
          </a:p>
          <a:p>
            <a:pPr algn="just">
              <a:lnSpc>
                <a:spcPts val="4831"/>
              </a:lnSpc>
            </a:pPr>
          </a:p>
          <a:p>
            <a:pPr algn="just">
              <a:lnSpc>
                <a:spcPts val="4831"/>
              </a:lnSpc>
            </a:pPr>
            <a:r>
              <a:rPr lang="en-US" sz="3451">
                <a:solidFill>
                  <a:srgbClr val="FFFFFF"/>
                </a:solidFill>
                <a:latin typeface="Canva Sans Bold"/>
              </a:rPr>
              <a:t>2. Avoid absolute judgment limits :</a:t>
            </a:r>
          </a:p>
          <a:p>
            <a:pPr algn="just">
              <a:lnSpc>
                <a:spcPts val="4831"/>
              </a:lnSpc>
            </a:pPr>
          </a:p>
          <a:p>
            <a:pPr algn="just" marL="745125" indent="-372563" lvl="1">
              <a:lnSpc>
                <a:spcPts val="4831"/>
              </a:lnSpc>
              <a:buFont typeface="Arial"/>
              <a:buChar char="•"/>
            </a:pPr>
            <a:r>
              <a:rPr lang="en-US" sz="3451">
                <a:solidFill>
                  <a:srgbClr val="FFFFFF"/>
                </a:solidFill>
                <a:latin typeface="Canva Sans Bold"/>
              </a:rPr>
              <a:t>Avoid making the operator or user judge the represented variable level on the basis of a single sensory dimension (color, size, pitch, etc.)                                    </a:t>
            </a:r>
          </a:p>
          <a:p>
            <a:pPr algn="just" marL="745125" indent="-372563" lvl="1">
              <a:lnSpc>
                <a:spcPts val="4831"/>
              </a:lnSpc>
              <a:buFont typeface="Arial"/>
              <a:buChar char="•"/>
            </a:pPr>
            <a:r>
              <a:rPr lang="en-US" sz="3451">
                <a:solidFill>
                  <a:srgbClr val="D9D9D9"/>
                </a:solidFill>
                <a:latin typeface="Canva Sans Bold"/>
              </a:rPr>
              <a:t> </a:t>
            </a:r>
            <a:r>
              <a:rPr lang="en-US" sz="3451">
                <a:solidFill>
                  <a:srgbClr val="FFFFFF"/>
                </a:solidFill>
                <a:latin typeface="Canva Sans Bold"/>
              </a:rPr>
              <a:t>Example :</a:t>
            </a:r>
            <a:r>
              <a:rPr lang="en-US" sz="3451">
                <a:solidFill>
                  <a:srgbClr val="D9D9D9"/>
                </a:solidFill>
                <a:latin typeface="Canva Sans Bold"/>
              </a:rPr>
              <a:t>  ---</a:t>
            </a:r>
            <a:r>
              <a:rPr lang="en-US" sz="3451">
                <a:solidFill>
                  <a:srgbClr val="FFFFFF"/>
                </a:solidFill>
                <a:latin typeface="Canva Sans Bold"/>
              </a:rPr>
              <a:t> </a:t>
            </a:r>
            <a:r>
              <a:rPr lang="en-US" sz="3451">
                <a:solidFill>
                  <a:srgbClr val="A6A6A6"/>
                </a:solidFill>
                <a:latin typeface="Canva Sans Bold"/>
              </a:rPr>
              <a:t>--- ---</a:t>
            </a:r>
            <a:r>
              <a:rPr lang="en-US" sz="3451">
                <a:solidFill>
                  <a:srgbClr val="737373"/>
                </a:solidFill>
                <a:latin typeface="Canva Sans Bold"/>
              </a:rPr>
              <a:t> ---</a:t>
            </a:r>
            <a:r>
              <a:rPr lang="en-US" sz="3451">
                <a:solidFill>
                  <a:srgbClr val="FFFFFF"/>
                </a:solidFill>
                <a:latin typeface="Canva Sans Bold"/>
              </a:rPr>
              <a:t> </a:t>
            </a:r>
            <a:r>
              <a:rPr lang="en-US" sz="3451">
                <a:solidFill>
                  <a:srgbClr val="545454"/>
                </a:solidFill>
                <a:latin typeface="Canva Sans Bold"/>
              </a:rPr>
              <a:t>--- </a:t>
            </a:r>
          </a:p>
          <a:p>
            <a:pPr algn="just">
              <a:lnSpc>
                <a:spcPts val="4831"/>
              </a:lnSpc>
            </a:pPr>
          </a:p>
          <a:p>
            <a:pPr algn="just">
              <a:lnSpc>
                <a:spcPts val="4831"/>
              </a:lnSpc>
            </a:pPr>
          </a:p>
          <a:p>
            <a:pPr algn="just">
              <a:lnSpc>
                <a:spcPts val="4831"/>
              </a:lnSpc>
            </a:pP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82369"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91378" y="592454"/>
            <a:ext cx="17067922" cy="1035949"/>
          </a:xfrm>
          <a:prstGeom prst="rect">
            <a:avLst/>
          </a:prstGeom>
        </p:spPr>
        <p:txBody>
          <a:bodyPr anchor="t" rtlCol="false" tIns="0" lIns="0" bIns="0" rIns="0">
            <a:spAutoFit/>
          </a:bodyPr>
          <a:lstStyle/>
          <a:p>
            <a:pPr algn="l" marL="0" indent="0" lvl="0">
              <a:lnSpc>
                <a:spcPts val="7308"/>
              </a:lnSpc>
              <a:spcBef>
                <a:spcPct val="0"/>
              </a:spcBef>
            </a:pPr>
            <a:r>
              <a:rPr lang="en-US" sz="8700">
                <a:solidFill>
                  <a:srgbClr val="FFFFFF"/>
                </a:solidFill>
                <a:latin typeface="Canva Sans Bold"/>
              </a:rPr>
              <a:t>Perceptual Principles (contd..)</a:t>
            </a:r>
          </a:p>
        </p:txBody>
      </p:sp>
      <p:sp>
        <p:nvSpPr>
          <p:cNvPr name="TextBox 4" id="4"/>
          <p:cNvSpPr txBox="true"/>
          <p:nvPr/>
        </p:nvSpPr>
        <p:spPr>
          <a:xfrm rot="0">
            <a:off x="191378" y="2118791"/>
            <a:ext cx="17496742" cy="10342213"/>
          </a:xfrm>
          <a:prstGeom prst="rect">
            <a:avLst/>
          </a:prstGeom>
        </p:spPr>
        <p:txBody>
          <a:bodyPr anchor="t" rtlCol="false" tIns="0" lIns="0" bIns="0" rIns="0">
            <a:spAutoFit/>
          </a:bodyPr>
          <a:lstStyle/>
          <a:p>
            <a:pPr algn="just">
              <a:lnSpc>
                <a:spcPts val="4831"/>
              </a:lnSpc>
            </a:pPr>
            <a:r>
              <a:rPr lang="en-US" sz="3451">
                <a:solidFill>
                  <a:srgbClr val="FFFFFF"/>
                </a:solidFill>
                <a:latin typeface="Canva Sans Bold"/>
              </a:rPr>
              <a:t>3. Similarity causes confusion: ​</a:t>
            </a:r>
          </a:p>
          <a:p>
            <a:pPr algn="just" marL="745125" indent="-372563" lvl="1">
              <a:lnSpc>
                <a:spcPts val="4831"/>
              </a:lnSpc>
              <a:buFont typeface="Arial"/>
              <a:buChar char="•"/>
            </a:pPr>
            <a:r>
              <a:rPr lang="en-US" sz="3451">
                <a:solidFill>
                  <a:srgbClr val="FFFFFF"/>
                </a:solidFill>
                <a:latin typeface="Canva Sans Bold"/>
              </a:rPr>
              <a:t>By minimizing similarity and emphasizing differences, users can</a:t>
            </a:r>
            <a:r>
              <a:rPr lang="en-US" sz="3451">
                <a:solidFill>
                  <a:srgbClr val="FFFFFF"/>
                </a:solidFill>
                <a:latin typeface="Canva Sans Bold"/>
              </a:rPr>
              <a:t> easily distinguish between options and avoid confusion.</a:t>
            </a:r>
          </a:p>
          <a:p>
            <a:pPr algn="just">
              <a:lnSpc>
                <a:spcPts val="4831"/>
              </a:lnSpc>
            </a:pPr>
          </a:p>
          <a:p>
            <a:pPr algn="just">
              <a:lnSpc>
                <a:spcPts val="4831"/>
              </a:lnSpc>
            </a:pPr>
            <a:r>
              <a:rPr lang="en-US" sz="3451">
                <a:solidFill>
                  <a:srgbClr val="FFFFFF"/>
                </a:solidFill>
                <a:latin typeface="Canva Sans Bold"/>
              </a:rPr>
              <a:t>4. Top - down processing : ​</a:t>
            </a:r>
          </a:p>
          <a:p>
            <a:pPr algn="just" marL="745125" indent="-372563" lvl="1">
              <a:lnSpc>
                <a:spcPts val="4831"/>
              </a:lnSpc>
              <a:buFont typeface="Arial"/>
              <a:buChar char="•"/>
            </a:pPr>
            <a:r>
              <a:rPr lang="en-US" sz="3451">
                <a:solidFill>
                  <a:srgbClr val="FFFFFF"/>
                </a:solidFill>
                <a:latin typeface="Canva Sans Bold"/>
              </a:rPr>
              <a:t>It</a:t>
            </a:r>
            <a:r>
              <a:rPr lang="en-US" sz="3451">
                <a:solidFill>
                  <a:srgbClr val="FFFFFF"/>
                </a:solidFill>
                <a:latin typeface="Canva Sans Bold"/>
              </a:rPr>
              <a:t> is a psychological concept that explains how our brains interpret information based on our past experiences and expectations. In simpler terms,</a:t>
            </a:r>
            <a:r>
              <a:rPr lang="en-US" sz="3451">
                <a:solidFill>
                  <a:srgbClr val="F3AF46"/>
                </a:solidFill>
                <a:latin typeface="Canva Sans Bold"/>
              </a:rPr>
              <a:t> “we often see what we expect to see.”</a:t>
            </a:r>
          </a:p>
          <a:p>
            <a:pPr algn="just">
              <a:lnSpc>
                <a:spcPts val="4831"/>
              </a:lnSpc>
            </a:pPr>
          </a:p>
          <a:p>
            <a:pPr algn="just">
              <a:lnSpc>
                <a:spcPts val="4831"/>
              </a:lnSpc>
            </a:pPr>
            <a:r>
              <a:rPr lang="en-US" sz="3451">
                <a:solidFill>
                  <a:srgbClr val="FFFFFF"/>
                </a:solidFill>
                <a:latin typeface="Canva Sans Bold"/>
              </a:rPr>
              <a:t>5. Redundancy gain :​</a:t>
            </a:r>
          </a:p>
          <a:p>
            <a:pPr algn="just" marL="745125" indent="-372563" lvl="1">
              <a:lnSpc>
                <a:spcPts val="4831"/>
              </a:lnSpc>
              <a:buFont typeface="Arial"/>
              <a:buChar char="•"/>
            </a:pPr>
            <a:r>
              <a:rPr lang="en-US" sz="3451">
                <a:solidFill>
                  <a:srgbClr val="FFFFFF"/>
                </a:solidFill>
                <a:latin typeface="Canva Sans Bold"/>
              </a:rPr>
              <a:t> By using redundancy strategically, we can design interfaces that are clearer, more reliable, and less prone to user errors.</a:t>
            </a:r>
          </a:p>
          <a:p>
            <a:pPr algn="just" marL="745125" indent="-372563" lvl="1">
              <a:lnSpc>
                <a:spcPts val="4831"/>
              </a:lnSpc>
              <a:buFont typeface="Arial"/>
              <a:buChar char="•"/>
            </a:pPr>
            <a:r>
              <a:rPr lang="en-US" sz="3451">
                <a:solidFill>
                  <a:srgbClr val="FFFFFF"/>
                </a:solidFill>
                <a:latin typeface="Canva Sans Bold"/>
              </a:rPr>
              <a:t>Example : Traffic light signals.</a:t>
            </a:r>
          </a:p>
          <a:p>
            <a:pPr algn="just">
              <a:lnSpc>
                <a:spcPts val="4831"/>
              </a:lnSpc>
            </a:pPr>
          </a:p>
          <a:p>
            <a:pPr algn="just">
              <a:lnSpc>
                <a:spcPts val="4831"/>
              </a:lnSpc>
            </a:pPr>
          </a:p>
          <a:p>
            <a:pPr algn="just">
              <a:lnSpc>
                <a:spcPts val="4831"/>
              </a:lnSpc>
            </a:pPr>
          </a:p>
          <a:p>
            <a:pPr algn="just">
              <a:lnSpc>
                <a:spcPts val="4831"/>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1352550"/>
            <a:ext cx="9405438" cy="1120141"/>
          </a:xfrm>
          <a:prstGeom prst="rect">
            <a:avLst/>
          </a:prstGeom>
        </p:spPr>
        <p:txBody>
          <a:bodyPr anchor="t" rtlCol="false" tIns="0" lIns="0" bIns="0" rIns="0">
            <a:spAutoFit/>
          </a:bodyPr>
          <a:lstStyle/>
          <a:p>
            <a:pPr algn="l" marL="0" indent="0" lvl="0">
              <a:lnSpc>
                <a:spcPts val="7980"/>
              </a:lnSpc>
              <a:spcBef>
                <a:spcPct val="0"/>
              </a:spcBef>
            </a:pPr>
            <a:r>
              <a:rPr lang="en-US" sz="9500">
                <a:solidFill>
                  <a:srgbClr val="FFFFFF"/>
                </a:solidFill>
                <a:latin typeface="Canva Sans Bold"/>
              </a:rPr>
              <a:t>WHAT   IS   HCI?</a:t>
            </a:r>
          </a:p>
        </p:txBody>
      </p:sp>
      <p:sp>
        <p:nvSpPr>
          <p:cNvPr name="TextBox 4" id="4"/>
          <p:cNvSpPr txBox="true"/>
          <p:nvPr/>
        </p:nvSpPr>
        <p:spPr>
          <a:xfrm rot="0">
            <a:off x="1028700" y="3332499"/>
            <a:ext cx="16230600" cy="4715048"/>
          </a:xfrm>
          <a:prstGeom prst="rect">
            <a:avLst/>
          </a:prstGeom>
        </p:spPr>
        <p:txBody>
          <a:bodyPr anchor="t" rtlCol="false" tIns="0" lIns="0" bIns="0" rIns="0">
            <a:spAutoFit/>
          </a:bodyPr>
          <a:lstStyle/>
          <a:p>
            <a:pPr algn="just" marL="727189" indent="-363594" lvl="1">
              <a:lnSpc>
                <a:spcPts val="4715"/>
              </a:lnSpc>
              <a:buFont typeface="Arial"/>
              <a:buChar char="•"/>
            </a:pPr>
            <a:r>
              <a:rPr lang="en-US" sz="3368">
                <a:solidFill>
                  <a:srgbClr val="FFFFFF"/>
                </a:solidFill>
                <a:latin typeface="Canva Sans"/>
              </a:rPr>
              <a:t>Human Computer Interaction</a:t>
            </a:r>
          </a:p>
          <a:p>
            <a:pPr algn="just">
              <a:lnSpc>
                <a:spcPts val="4715"/>
              </a:lnSpc>
            </a:pPr>
          </a:p>
          <a:p>
            <a:pPr algn="just" marL="727189" indent="-363594" lvl="1">
              <a:lnSpc>
                <a:spcPts val="4715"/>
              </a:lnSpc>
              <a:buFont typeface="Arial"/>
              <a:buChar char="•"/>
            </a:pPr>
            <a:r>
              <a:rPr lang="en-US" sz="3368">
                <a:solidFill>
                  <a:srgbClr val="5CE1E6"/>
                </a:solidFill>
                <a:latin typeface="Canva Sans"/>
              </a:rPr>
              <a:t>“A multidisciplinary field of study focusing on the design of computer technology and, in particular, the interaction between humans (the users) and computers”</a:t>
            </a:r>
            <a:r>
              <a:rPr lang="en-US" sz="3368">
                <a:solidFill>
                  <a:srgbClr val="FFFFFF"/>
                </a:solidFill>
                <a:latin typeface="Canva Sans"/>
              </a:rPr>
              <a:t> - Interaction Design Foundation</a:t>
            </a:r>
          </a:p>
          <a:p>
            <a:pPr algn="just">
              <a:lnSpc>
                <a:spcPts val="4715"/>
              </a:lnSpc>
            </a:pPr>
          </a:p>
          <a:p>
            <a:pPr algn="just" marL="727189" indent="-363594" lvl="1">
              <a:lnSpc>
                <a:spcPts val="4715"/>
              </a:lnSpc>
              <a:buFont typeface="Arial"/>
              <a:buChar char="•"/>
            </a:pPr>
            <a:r>
              <a:rPr lang="en-US" sz="3368">
                <a:solidFill>
                  <a:srgbClr val="FFFFFF"/>
                </a:solidFill>
                <a:latin typeface="Canva Sans"/>
              </a:rPr>
              <a:t>HCI is a broad field which overlaps with areas such as </a:t>
            </a:r>
            <a:r>
              <a:rPr lang="en-US" sz="3368">
                <a:solidFill>
                  <a:srgbClr val="FFFFFF"/>
                </a:solidFill>
                <a:latin typeface="Canva Sans"/>
                <a:hlinkClick r:id="rId4" tooltip="https://www.interaction-design.org/literature/topics/user-centered-design"/>
              </a:rPr>
              <a:t>user-centered design (UCD)</a:t>
            </a:r>
            <a:r>
              <a:rPr lang="en-US" sz="3368">
                <a:solidFill>
                  <a:srgbClr val="FFFFFF"/>
                </a:solidFill>
                <a:latin typeface="Canva Sans"/>
              </a:rPr>
              <a:t>, </a:t>
            </a:r>
            <a:r>
              <a:rPr lang="en-US" sz="3368">
                <a:solidFill>
                  <a:srgbClr val="FFFFFF"/>
                </a:solidFill>
                <a:latin typeface="Canva Sans"/>
                <a:hlinkClick r:id="rId5" tooltip="https://www.interaction-design.org/literature/topics/ui-design"/>
              </a:rPr>
              <a:t>user interface (UI) design</a:t>
            </a:r>
            <a:r>
              <a:rPr lang="en-US" sz="3368">
                <a:solidFill>
                  <a:srgbClr val="FFFFFF"/>
                </a:solidFill>
                <a:latin typeface="Canva Sans"/>
              </a:rPr>
              <a:t> and </a:t>
            </a:r>
            <a:r>
              <a:rPr lang="en-US" sz="3368">
                <a:solidFill>
                  <a:srgbClr val="FFFFFF"/>
                </a:solidFill>
                <a:latin typeface="Canva Sans"/>
                <a:hlinkClick r:id="rId6" tooltip="https://www.interaction-design.org/literature/topics/ux-design"/>
              </a:rPr>
              <a:t>user experience (UX) design</a:t>
            </a:r>
            <a:r>
              <a:rPr lang="en-US" sz="3368">
                <a:solidFill>
                  <a:srgbClr val="FFFFFF"/>
                </a:solidFill>
                <a:latin typeface="Canva Sans"/>
              </a:rPr>
              <a: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91378" y="621029"/>
            <a:ext cx="17067922" cy="1087379"/>
          </a:xfrm>
          <a:prstGeom prst="rect">
            <a:avLst/>
          </a:prstGeom>
        </p:spPr>
        <p:txBody>
          <a:bodyPr anchor="t" rtlCol="false" tIns="0" lIns="0" bIns="0" rIns="0">
            <a:spAutoFit/>
          </a:bodyPr>
          <a:lstStyle/>
          <a:p>
            <a:pPr algn="l" marL="0" indent="0" lvl="0">
              <a:lnSpc>
                <a:spcPts val="7728"/>
              </a:lnSpc>
              <a:spcBef>
                <a:spcPct val="0"/>
              </a:spcBef>
            </a:pPr>
            <a:r>
              <a:rPr lang="en-US" sz="9200">
                <a:solidFill>
                  <a:srgbClr val="FFFFFF"/>
                </a:solidFill>
                <a:latin typeface="Canva Sans Bold"/>
              </a:rPr>
              <a:t>Principles Based on Attention</a:t>
            </a:r>
          </a:p>
        </p:txBody>
      </p:sp>
      <p:sp>
        <p:nvSpPr>
          <p:cNvPr name="TextBox 4" id="4"/>
          <p:cNvSpPr txBox="true"/>
          <p:nvPr/>
        </p:nvSpPr>
        <p:spPr>
          <a:xfrm rot="0">
            <a:off x="191378" y="2383187"/>
            <a:ext cx="17496742" cy="7903813"/>
          </a:xfrm>
          <a:prstGeom prst="rect">
            <a:avLst/>
          </a:prstGeom>
        </p:spPr>
        <p:txBody>
          <a:bodyPr anchor="t" rtlCol="false" tIns="0" lIns="0" bIns="0" rIns="0">
            <a:spAutoFit/>
          </a:bodyPr>
          <a:lstStyle/>
          <a:p>
            <a:pPr algn="just">
              <a:lnSpc>
                <a:spcPts val="4831"/>
              </a:lnSpc>
            </a:pPr>
            <a:r>
              <a:rPr lang="en-US" sz="3451">
                <a:solidFill>
                  <a:srgbClr val="FFFFFF"/>
                </a:solidFill>
                <a:latin typeface="Canva Sans Bold"/>
              </a:rPr>
              <a:t>6. M</a:t>
            </a:r>
            <a:r>
              <a:rPr lang="en-US" sz="3451">
                <a:solidFill>
                  <a:srgbClr val="FFFFFF"/>
                </a:solidFill>
                <a:latin typeface="Canva Sans Bold"/>
              </a:rPr>
              <a:t>inimize informa</a:t>
            </a:r>
            <a:r>
              <a:rPr lang="en-US" sz="3451">
                <a:solidFill>
                  <a:srgbClr val="FFFFFF"/>
                </a:solidFill>
                <a:latin typeface="Canva Sans Bold"/>
              </a:rPr>
              <a:t>tion access cost :  ​</a:t>
            </a:r>
          </a:p>
          <a:p>
            <a:pPr algn="just" marL="745125" indent="-372563" lvl="1">
              <a:lnSpc>
                <a:spcPts val="4831"/>
              </a:lnSpc>
              <a:buFont typeface="Arial"/>
              <a:buChar char="•"/>
            </a:pPr>
            <a:r>
              <a:rPr lang="en-US" sz="3451">
                <a:solidFill>
                  <a:srgbClr val="FFFFFF"/>
                </a:solidFill>
                <a:latin typeface="Canva Sans Bold"/>
              </a:rPr>
              <a:t>Freque</a:t>
            </a:r>
            <a:r>
              <a:rPr lang="en-US" sz="3451">
                <a:solidFill>
                  <a:srgbClr val="FFFFFF"/>
                </a:solidFill>
                <a:latin typeface="Canva Sans Bold"/>
              </a:rPr>
              <a:t>ntly used information should be readily available to avoid users jumping between displays.</a:t>
            </a:r>
          </a:p>
          <a:p>
            <a:pPr algn="just">
              <a:lnSpc>
                <a:spcPts val="4831"/>
              </a:lnSpc>
            </a:pPr>
          </a:p>
          <a:p>
            <a:pPr algn="just">
              <a:lnSpc>
                <a:spcPts val="4831"/>
              </a:lnSpc>
            </a:pPr>
            <a:r>
              <a:rPr lang="en-US" sz="3451">
                <a:solidFill>
                  <a:srgbClr val="FFFFFF"/>
                </a:solidFill>
                <a:latin typeface="Canva Sans Bold"/>
              </a:rPr>
              <a:t>7. Principle of multiple resources : ​</a:t>
            </a:r>
          </a:p>
          <a:p>
            <a:pPr algn="just" marL="745125" indent="-372563" lvl="1">
              <a:lnSpc>
                <a:spcPts val="4831"/>
              </a:lnSpc>
              <a:buFont typeface="Arial"/>
              <a:buChar char="•"/>
            </a:pPr>
            <a:r>
              <a:rPr lang="en-US" sz="3451">
                <a:solidFill>
                  <a:srgbClr val="FFFFFF"/>
                </a:solidFill>
                <a:latin typeface="Canva Sans Bold"/>
              </a:rPr>
              <a:t>A user can more easily process information across different resources. </a:t>
            </a:r>
          </a:p>
          <a:p>
            <a:pPr algn="just">
              <a:lnSpc>
                <a:spcPts val="4831"/>
              </a:lnSpc>
            </a:pPr>
          </a:p>
          <a:p>
            <a:pPr algn="just">
              <a:lnSpc>
                <a:spcPts val="4831"/>
              </a:lnSpc>
            </a:pPr>
            <a:r>
              <a:rPr lang="en-US" sz="3451">
                <a:solidFill>
                  <a:srgbClr val="FFFFFF"/>
                </a:solidFill>
                <a:latin typeface="Canva Sans Bold"/>
              </a:rPr>
              <a:t>8. Proximity Compatibility Principle : ​</a:t>
            </a:r>
          </a:p>
          <a:p>
            <a:pPr algn="just" marL="745125" indent="-372563" lvl="1">
              <a:lnSpc>
                <a:spcPts val="4831"/>
              </a:lnSpc>
              <a:buFont typeface="Arial"/>
              <a:buChar char="•"/>
            </a:pPr>
            <a:r>
              <a:rPr lang="en-US" sz="3451">
                <a:solidFill>
                  <a:srgbClr val="FFFFFF"/>
                </a:solidFill>
                <a:latin typeface="Canva Sans Bold"/>
              </a:rPr>
              <a:t>Related information should be grouped close together. This makes it easier for users to mentally connect the information and complete tasks.</a:t>
            </a:r>
          </a:p>
          <a:p>
            <a:pPr algn="just">
              <a:lnSpc>
                <a:spcPts val="4831"/>
              </a:lnSpc>
            </a:pPr>
          </a:p>
          <a:p>
            <a:pPr algn="just">
              <a:lnSpc>
                <a:spcPts val="4831"/>
              </a:lnSpc>
            </a:pPr>
          </a:p>
          <a:p>
            <a:pPr algn="just">
              <a:lnSpc>
                <a:spcPts val="4831"/>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91378" y="2383187"/>
            <a:ext cx="17496742" cy="5465413"/>
          </a:xfrm>
          <a:prstGeom prst="rect">
            <a:avLst/>
          </a:prstGeom>
        </p:spPr>
        <p:txBody>
          <a:bodyPr anchor="t" rtlCol="false" tIns="0" lIns="0" bIns="0" rIns="0">
            <a:spAutoFit/>
          </a:bodyPr>
          <a:lstStyle/>
          <a:p>
            <a:pPr algn="just">
              <a:lnSpc>
                <a:spcPts val="4831"/>
              </a:lnSpc>
            </a:pPr>
            <a:r>
              <a:rPr lang="en-US" sz="3451">
                <a:solidFill>
                  <a:srgbClr val="FFFFFF"/>
                </a:solidFill>
                <a:latin typeface="Canva Sans Bold"/>
              </a:rPr>
              <a:t>9. Pr</a:t>
            </a:r>
            <a:r>
              <a:rPr lang="en-US" sz="3451">
                <a:solidFill>
                  <a:srgbClr val="FFFFFF"/>
                </a:solidFill>
                <a:latin typeface="Canva Sans Bold"/>
              </a:rPr>
              <a:t>inciple of c</a:t>
            </a:r>
            <a:r>
              <a:rPr lang="en-US" sz="3451">
                <a:solidFill>
                  <a:srgbClr val="FFFFFF"/>
                </a:solidFill>
                <a:latin typeface="Canva Sans Bold"/>
              </a:rPr>
              <a:t>onsistency : ​</a:t>
            </a:r>
          </a:p>
          <a:p>
            <a:pPr algn="just" marL="745125" indent="-372563" lvl="1">
              <a:lnSpc>
                <a:spcPts val="4831"/>
              </a:lnSpc>
              <a:buFont typeface="Arial"/>
              <a:buChar char="•"/>
            </a:pPr>
            <a:r>
              <a:rPr lang="en-US" sz="3451">
                <a:solidFill>
                  <a:srgbClr val="FFFFFF"/>
                </a:solidFill>
                <a:latin typeface="Canva Sans Bold"/>
              </a:rPr>
              <a:t>A user’s lo</a:t>
            </a:r>
            <a:r>
              <a:rPr lang="en-US" sz="3451">
                <a:solidFill>
                  <a:srgbClr val="FFFFFF"/>
                </a:solidFill>
                <a:latin typeface="Canva Sans Bold"/>
              </a:rPr>
              <a:t>ng-term memory will trigger actions that are expected to be appropriate. ​</a:t>
            </a:r>
          </a:p>
          <a:p>
            <a:pPr algn="just" marL="745125" indent="-372563" lvl="1">
              <a:lnSpc>
                <a:spcPts val="4831"/>
              </a:lnSpc>
              <a:buFont typeface="Arial"/>
              <a:buChar char="•"/>
            </a:pPr>
            <a:r>
              <a:rPr lang="en-US" sz="3451">
                <a:solidFill>
                  <a:srgbClr val="FFFFFF"/>
                </a:solidFill>
                <a:latin typeface="Canva Sans Bold"/>
              </a:rPr>
              <a:t>Familiar icons, actions and procedures from other displays will easily transfer to support processing of new displays if they are designed in a consistent manner. ​</a:t>
            </a:r>
          </a:p>
          <a:p>
            <a:pPr algn="just" marL="745125" indent="-372563" lvl="1">
              <a:lnSpc>
                <a:spcPts val="4831"/>
              </a:lnSpc>
              <a:buFont typeface="Arial"/>
              <a:buChar char="•"/>
            </a:pPr>
            <a:r>
              <a:rPr lang="en-US" sz="3451">
                <a:solidFill>
                  <a:srgbClr val="FFFFFF"/>
                </a:solidFill>
                <a:latin typeface="Canva Sans Bold"/>
              </a:rPr>
              <a:t>Example:</a:t>
            </a:r>
          </a:p>
          <a:p>
            <a:pPr algn="just">
              <a:lnSpc>
                <a:spcPts val="4831"/>
              </a:lnSpc>
            </a:pPr>
          </a:p>
          <a:p>
            <a:pPr algn="just">
              <a:lnSpc>
                <a:spcPts val="4831"/>
              </a:lnSpc>
            </a:pPr>
          </a:p>
        </p:txBody>
      </p:sp>
      <p:sp>
        <p:nvSpPr>
          <p:cNvPr name="Freeform 3" id="3"/>
          <p:cNvSpPr/>
          <p:nvPr/>
        </p:nvSpPr>
        <p:spPr>
          <a:xfrm flipH="false" flipV="false" rot="0">
            <a:off x="3722839" y="6137623"/>
            <a:ext cx="13043281" cy="3883114"/>
          </a:xfrm>
          <a:custGeom>
            <a:avLst/>
            <a:gdLst/>
            <a:ahLst/>
            <a:cxnLst/>
            <a:rect r="r" b="b" t="t" l="l"/>
            <a:pathLst>
              <a:path h="3883114" w="13043281">
                <a:moveTo>
                  <a:pt x="0" y="0"/>
                </a:moveTo>
                <a:lnTo>
                  <a:pt x="13043281" y="0"/>
                </a:lnTo>
                <a:lnTo>
                  <a:pt x="13043281" y="3883114"/>
                </a:lnTo>
                <a:lnTo>
                  <a:pt x="0" y="3883114"/>
                </a:lnTo>
                <a:lnTo>
                  <a:pt x="0" y="0"/>
                </a:lnTo>
                <a:close/>
              </a:path>
            </a:pathLst>
          </a:custGeom>
          <a:blipFill>
            <a:blip r:embed="rId2"/>
            <a:stretch>
              <a:fillRect l="0" t="0" r="0" b="0"/>
            </a:stretch>
          </a:blipFill>
        </p:spPr>
      </p:sp>
      <p:sp>
        <p:nvSpPr>
          <p:cNvPr name="TextBox 4" id="4"/>
          <p:cNvSpPr txBox="true"/>
          <p:nvPr/>
        </p:nvSpPr>
        <p:spPr>
          <a:xfrm rot="0">
            <a:off x="191378" y="621029"/>
            <a:ext cx="17067922" cy="1063758"/>
          </a:xfrm>
          <a:prstGeom prst="rect">
            <a:avLst/>
          </a:prstGeom>
        </p:spPr>
        <p:txBody>
          <a:bodyPr anchor="t" rtlCol="false" tIns="0" lIns="0" bIns="0" rIns="0">
            <a:spAutoFit/>
          </a:bodyPr>
          <a:lstStyle/>
          <a:p>
            <a:pPr algn="l" marL="0" indent="0" lvl="0">
              <a:lnSpc>
                <a:spcPts val="7644"/>
              </a:lnSpc>
              <a:spcBef>
                <a:spcPct val="0"/>
              </a:spcBef>
            </a:pPr>
            <a:r>
              <a:rPr lang="en-US" sz="9100">
                <a:solidFill>
                  <a:srgbClr val="FFFFFF"/>
                </a:solidFill>
                <a:latin typeface="Canva Sans Bold"/>
              </a:rPr>
              <a:t>Principles Based on  Memory</a:t>
            </a:r>
          </a:p>
        </p:txBody>
      </p:sp>
      <p:sp>
        <p:nvSpPr>
          <p:cNvPr name="Freeform 5" id="5"/>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91378" y="573404"/>
            <a:ext cx="18527253" cy="1818149"/>
          </a:xfrm>
          <a:prstGeom prst="rect">
            <a:avLst/>
          </a:prstGeom>
        </p:spPr>
        <p:txBody>
          <a:bodyPr anchor="t" rtlCol="false" tIns="0" lIns="0" bIns="0" rIns="0">
            <a:spAutoFit/>
          </a:bodyPr>
          <a:lstStyle/>
          <a:p>
            <a:pPr algn="l" marL="0" indent="0" lvl="0">
              <a:lnSpc>
                <a:spcPts val="6804"/>
              </a:lnSpc>
              <a:spcBef>
                <a:spcPct val="0"/>
              </a:spcBef>
            </a:pPr>
            <a:r>
              <a:rPr lang="en-US" sz="8100">
                <a:solidFill>
                  <a:srgbClr val="FFFFFF"/>
                </a:solidFill>
                <a:latin typeface="Canva Sans Bold"/>
              </a:rPr>
              <a:t>Principles Based on  Memory (contd..)</a:t>
            </a:r>
          </a:p>
        </p:txBody>
      </p:sp>
      <p:sp>
        <p:nvSpPr>
          <p:cNvPr name="TextBox 3" id="3"/>
          <p:cNvSpPr txBox="true"/>
          <p:nvPr/>
        </p:nvSpPr>
        <p:spPr>
          <a:xfrm rot="0">
            <a:off x="191378" y="2694192"/>
            <a:ext cx="17762081" cy="9732613"/>
          </a:xfrm>
          <a:prstGeom prst="rect">
            <a:avLst/>
          </a:prstGeom>
        </p:spPr>
        <p:txBody>
          <a:bodyPr anchor="t" rtlCol="false" tIns="0" lIns="0" bIns="0" rIns="0">
            <a:spAutoFit/>
          </a:bodyPr>
          <a:lstStyle/>
          <a:p>
            <a:pPr algn="just">
              <a:lnSpc>
                <a:spcPts val="4831"/>
              </a:lnSpc>
            </a:pPr>
            <a:r>
              <a:rPr lang="en-US" sz="3451">
                <a:solidFill>
                  <a:srgbClr val="FFFFFF"/>
                </a:solidFill>
                <a:latin typeface="Canva Sans Bold"/>
              </a:rPr>
              <a:t>10. P</a:t>
            </a:r>
            <a:r>
              <a:rPr lang="en-US" sz="3451">
                <a:solidFill>
                  <a:srgbClr val="FFFFFF"/>
                </a:solidFill>
                <a:latin typeface="Canva Sans Bold"/>
              </a:rPr>
              <a:t>r</a:t>
            </a:r>
            <a:r>
              <a:rPr lang="en-US" sz="3451">
                <a:solidFill>
                  <a:srgbClr val="FFFFFF"/>
                </a:solidFill>
                <a:latin typeface="Canva Sans Bold"/>
              </a:rPr>
              <a:t>inciple of p</a:t>
            </a:r>
            <a:r>
              <a:rPr lang="en-US" sz="3451">
                <a:solidFill>
                  <a:srgbClr val="FFFFFF"/>
                </a:solidFill>
                <a:latin typeface="Canva Sans Bold"/>
              </a:rPr>
              <a:t>re</a:t>
            </a:r>
            <a:r>
              <a:rPr lang="en-US" sz="3451">
                <a:solidFill>
                  <a:srgbClr val="FFFFFF"/>
                </a:solidFill>
                <a:latin typeface="Canva Sans Bold"/>
              </a:rPr>
              <a:t>dictive aiding : ​</a:t>
            </a:r>
          </a:p>
          <a:p>
            <a:pPr algn="just" marL="745125" indent="-372563" lvl="1">
              <a:lnSpc>
                <a:spcPts val="4831"/>
              </a:lnSpc>
              <a:buFont typeface="Arial"/>
              <a:buChar char="•"/>
            </a:pPr>
            <a:r>
              <a:rPr lang="en-US" sz="3451">
                <a:solidFill>
                  <a:srgbClr val="FFFFFF"/>
                </a:solidFill>
                <a:latin typeface="Canva Sans Bold"/>
              </a:rPr>
              <a:t>Sh</a:t>
            </a:r>
            <a:r>
              <a:rPr lang="en-US" sz="3451">
                <a:solidFill>
                  <a:srgbClr val="FFFFFF"/>
                </a:solidFill>
                <a:latin typeface="Canva Sans Bold"/>
              </a:rPr>
              <a:t>ow information before </a:t>
            </a:r>
            <a:r>
              <a:rPr lang="en-US" sz="3451">
                <a:solidFill>
                  <a:srgbClr val="FFFFFF"/>
                </a:solidFill>
                <a:latin typeface="Canva Sans Bold"/>
              </a:rPr>
              <a:t>it's needed, allowing users to anticipate and plan ahead </a:t>
            </a:r>
          </a:p>
          <a:p>
            <a:pPr algn="just" marL="745125" indent="-372563" lvl="1">
              <a:lnSpc>
                <a:spcPts val="4831"/>
              </a:lnSpc>
              <a:buFont typeface="Arial"/>
              <a:buChar char="•"/>
            </a:pPr>
            <a:r>
              <a:rPr lang="en-US" sz="3451">
                <a:solidFill>
                  <a:srgbClr val="FFFFFF"/>
                </a:solidFill>
                <a:latin typeface="Canva Sans Bold"/>
              </a:rPr>
              <a:t>Example: </a:t>
            </a:r>
            <a:r>
              <a:rPr lang="en-US" sz="3451">
                <a:solidFill>
                  <a:srgbClr val="FFFFFF"/>
                </a:solidFill>
                <a:latin typeface="Canva Sans Bold"/>
              </a:rPr>
              <a:t> GPS turn warnings.​</a:t>
            </a:r>
          </a:p>
          <a:p>
            <a:pPr algn="just">
              <a:lnSpc>
                <a:spcPts val="4831"/>
              </a:lnSpc>
            </a:pPr>
          </a:p>
          <a:p>
            <a:pPr algn="just">
              <a:lnSpc>
                <a:spcPts val="4831"/>
              </a:lnSpc>
            </a:pPr>
            <a:r>
              <a:rPr lang="en-US" sz="3451">
                <a:solidFill>
                  <a:srgbClr val="FFFFFF"/>
                </a:solidFill>
                <a:latin typeface="Canva Sans Bold"/>
              </a:rPr>
              <a:t>11.  Replace memory with visual information:​</a:t>
            </a:r>
          </a:p>
          <a:p>
            <a:pPr algn="just" marL="745125" indent="-372563" lvl="1">
              <a:lnSpc>
                <a:spcPts val="4831"/>
              </a:lnSpc>
              <a:buFont typeface="Arial"/>
              <a:buChar char="•"/>
            </a:pPr>
            <a:r>
              <a:rPr lang="en-US" sz="3451">
                <a:solidFill>
                  <a:srgbClr val="FFFFFF"/>
                </a:solidFill>
                <a:latin typeface="Canva Sans Bold"/>
              </a:rPr>
              <a:t>A user should not need to retain important information solely in working memory (what one is currently thinking about) or to retrieve it from long-term memory(one’s permanent storage of memories).​</a:t>
            </a:r>
          </a:p>
          <a:p>
            <a:pPr algn="just" marL="745125" indent="-372563" lvl="1">
              <a:lnSpc>
                <a:spcPts val="4831"/>
              </a:lnSpc>
              <a:buFont typeface="Arial"/>
              <a:buChar char="•"/>
            </a:pPr>
            <a:r>
              <a:rPr lang="en-US" sz="3451">
                <a:solidFill>
                  <a:srgbClr val="FFFFFF"/>
                </a:solidFill>
                <a:latin typeface="Canva Sans Bold"/>
              </a:rPr>
              <a:t>A menu, checklist, or another display can aid the user by easing the use of their memory.</a:t>
            </a:r>
          </a:p>
          <a:p>
            <a:pPr algn="just">
              <a:lnSpc>
                <a:spcPts val="4831"/>
              </a:lnSpc>
            </a:pPr>
          </a:p>
          <a:p>
            <a:pPr algn="just">
              <a:lnSpc>
                <a:spcPts val="4831"/>
              </a:lnSpc>
            </a:pPr>
          </a:p>
          <a:p>
            <a:pPr algn="just">
              <a:lnSpc>
                <a:spcPts val="4831"/>
              </a:lnSpc>
            </a:pPr>
          </a:p>
          <a:p>
            <a:pPr algn="just">
              <a:lnSpc>
                <a:spcPts val="4831"/>
              </a:lnSpc>
            </a:pPr>
          </a:p>
          <a:p>
            <a:pPr algn="just">
              <a:lnSpc>
                <a:spcPts val="4831"/>
              </a:lnSpc>
            </a:pP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232200" y="532583"/>
            <a:ext cx="17496742" cy="890420"/>
          </a:xfrm>
          <a:prstGeom prst="rect">
            <a:avLst/>
          </a:prstGeom>
        </p:spPr>
        <p:txBody>
          <a:bodyPr anchor="t" rtlCol="false" tIns="0" lIns="0" bIns="0" rIns="0">
            <a:spAutoFit/>
          </a:bodyPr>
          <a:lstStyle/>
          <a:p>
            <a:pPr algn="l" marL="0" indent="0" lvl="0">
              <a:lnSpc>
                <a:spcPts val="6384"/>
              </a:lnSpc>
              <a:spcBef>
                <a:spcPct val="0"/>
              </a:spcBef>
            </a:pPr>
            <a:r>
              <a:rPr lang="en-US" sz="7600">
                <a:solidFill>
                  <a:srgbClr val="FFFFFF"/>
                </a:solidFill>
                <a:latin typeface="Canva Sans Bold"/>
              </a:rPr>
              <a:t>Principles Based on  Mental Models</a:t>
            </a:r>
          </a:p>
        </p:txBody>
      </p:sp>
      <p:sp>
        <p:nvSpPr>
          <p:cNvPr name="TextBox 3" id="3"/>
          <p:cNvSpPr txBox="true"/>
          <p:nvPr/>
        </p:nvSpPr>
        <p:spPr>
          <a:xfrm rot="0">
            <a:off x="232200" y="2203669"/>
            <a:ext cx="17496742" cy="11561413"/>
          </a:xfrm>
          <a:prstGeom prst="rect">
            <a:avLst/>
          </a:prstGeom>
        </p:spPr>
        <p:txBody>
          <a:bodyPr anchor="t" rtlCol="false" tIns="0" lIns="0" bIns="0" rIns="0">
            <a:spAutoFit/>
          </a:bodyPr>
          <a:lstStyle/>
          <a:p>
            <a:pPr algn="just">
              <a:lnSpc>
                <a:spcPts val="4831"/>
              </a:lnSpc>
            </a:pPr>
            <a:r>
              <a:rPr lang="en-US" sz="3451">
                <a:solidFill>
                  <a:srgbClr val="FFFFFF"/>
                </a:solidFill>
                <a:latin typeface="Canva Sans Bold"/>
              </a:rPr>
              <a:t>12. P</a:t>
            </a:r>
            <a:r>
              <a:rPr lang="en-US" sz="3451">
                <a:solidFill>
                  <a:srgbClr val="FFFFFF"/>
                </a:solidFill>
                <a:latin typeface="Canva Sans Bold"/>
              </a:rPr>
              <a:t>r</a:t>
            </a:r>
            <a:r>
              <a:rPr lang="en-US" sz="3451">
                <a:solidFill>
                  <a:srgbClr val="FFFFFF"/>
                </a:solidFill>
                <a:latin typeface="Canva Sans Bold"/>
              </a:rPr>
              <a:t>inciple of pictori</a:t>
            </a:r>
            <a:r>
              <a:rPr lang="en-US" sz="3451">
                <a:solidFill>
                  <a:srgbClr val="FFFFFF"/>
                </a:solidFill>
                <a:latin typeface="Canva Sans Bold"/>
              </a:rPr>
              <a:t>al realism​:</a:t>
            </a:r>
          </a:p>
          <a:p>
            <a:pPr algn="just" marL="745125" indent="-372563" lvl="1">
              <a:lnSpc>
                <a:spcPts val="4831"/>
              </a:lnSpc>
              <a:buFont typeface="Arial"/>
              <a:buChar char="•"/>
            </a:pPr>
            <a:r>
              <a:rPr lang="en-US" sz="3451">
                <a:solidFill>
                  <a:srgbClr val="FFFFFF"/>
                </a:solidFill>
                <a:latin typeface="Canva Sans Bold"/>
              </a:rPr>
              <a:t> A</a:t>
            </a:r>
            <a:r>
              <a:rPr lang="en-US" sz="3451">
                <a:solidFill>
                  <a:srgbClr val="FFFFFF"/>
                </a:solidFill>
                <a:latin typeface="Canva Sans Bold"/>
              </a:rPr>
              <a:t> display should look like the variable that it represents.</a:t>
            </a:r>
          </a:p>
          <a:p>
            <a:pPr algn="just" marL="745125" indent="-372563" lvl="1">
              <a:lnSpc>
                <a:spcPts val="4831"/>
              </a:lnSpc>
              <a:buFont typeface="Arial"/>
              <a:buChar char="•"/>
            </a:pPr>
            <a:r>
              <a:rPr lang="en-US" sz="3451">
                <a:solidFill>
                  <a:srgbClr val="FFFFFF"/>
                </a:solidFill>
                <a:latin typeface="Canva Sans Bold"/>
              </a:rPr>
              <a:t> Example : High temperature on a thermometer shown as a higher vertical     level. ​</a:t>
            </a:r>
          </a:p>
          <a:p>
            <a:pPr algn="just">
              <a:lnSpc>
                <a:spcPts val="4831"/>
              </a:lnSpc>
            </a:pPr>
          </a:p>
          <a:p>
            <a:pPr algn="just">
              <a:lnSpc>
                <a:spcPts val="4831"/>
              </a:lnSpc>
            </a:pPr>
            <a:r>
              <a:rPr lang="en-US" sz="3451">
                <a:solidFill>
                  <a:srgbClr val="FFFFFF"/>
                </a:solidFill>
                <a:latin typeface="Canva Sans Bold"/>
              </a:rPr>
              <a:t>13. Principle of the moving part ​:</a:t>
            </a:r>
          </a:p>
          <a:p>
            <a:pPr algn="just" marL="745125" indent="-372563" lvl="1">
              <a:lnSpc>
                <a:spcPts val="4831"/>
              </a:lnSpc>
              <a:buFont typeface="Arial"/>
              <a:buChar char="•"/>
            </a:pPr>
            <a:r>
              <a:rPr lang="en-US" sz="3451">
                <a:solidFill>
                  <a:srgbClr val="FFFFFF"/>
                </a:solidFill>
                <a:latin typeface="Canva Sans Bold"/>
              </a:rPr>
              <a:t>Moving elements should move in a pattern and direction compatible with the user’s mental model of how it actually moves in the system. ​</a:t>
            </a:r>
          </a:p>
          <a:p>
            <a:pPr algn="just" marL="745125" indent="-372563" lvl="1">
              <a:lnSpc>
                <a:spcPts val="4831"/>
              </a:lnSpc>
              <a:buFont typeface="Arial"/>
              <a:buChar char="•"/>
            </a:pPr>
            <a:r>
              <a:rPr lang="en-US" sz="3451">
                <a:solidFill>
                  <a:srgbClr val="FFFFFF"/>
                </a:solidFill>
                <a:latin typeface="Canva Sans Bold"/>
              </a:rPr>
              <a:t>Ex</a:t>
            </a:r>
            <a:r>
              <a:rPr lang="en-US" sz="3451">
                <a:solidFill>
                  <a:srgbClr val="FFFFFF"/>
                </a:solidFill>
                <a:latin typeface="Canva Sans Bold"/>
              </a:rPr>
              <a:t>ample : The moving element on an altimeter should move upward with increasing altitude.</a:t>
            </a:r>
          </a:p>
          <a:p>
            <a:pPr algn="just">
              <a:lnSpc>
                <a:spcPts val="4831"/>
              </a:lnSpc>
            </a:pPr>
          </a:p>
          <a:p>
            <a:pPr algn="just">
              <a:lnSpc>
                <a:spcPts val="4831"/>
              </a:lnSpc>
            </a:pPr>
          </a:p>
          <a:p>
            <a:pPr algn="just">
              <a:lnSpc>
                <a:spcPts val="4831"/>
              </a:lnSpc>
            </a:pPr>
          </a:p>
          <a:p>
            <a:pPr algn="just">
              <a:lnSpc>
                <a:spcPts val="4831"/>
              </a:lnSpc>
            </a:pPr>
          </a:p>
          <a:p>
            <a:pPr algn="just">
              <a:lnSpc>
                <a:spcPts val="4831"/>
              </a:lnSpc>
            </a:pPr>
          </a:p>
          <a:p>
            <a:pPr algn="just">
              <a:lnSpc>
                <a:spcPts val="4831"/>
              </a:lnSpc>
            </a:pPr>
          </a:p>
          <a:p>
            <a:pPr algn="just">
              <a:lnSpc>
                <a:spcPts val="4831"/>
              </a:lnSpc>
            </a:pPr>
          </a:p>
          <a:p>
            <a:pPr algn="just">
              <a:lnSpc>
                <a:spcPts val="4831"/>
              </a:lnSpc>
            </a:pPr>
          </a:p>
          <a:p>
            <a:pPr algn="just">
              <a:lnSpc>
                <a:spcPts val="4831"/>
              </a:lnSpc>
            </a:pP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15316" y="0"/>
            <a:ext cx="18718632" cy="10341336"/>
          </a:xfrm>
          <a:custGeom>
            <a:avLst/>
            <a:gdLst/>
            <a:ahLst/>
            <a:cxnLst/>
            <a:rect r="r" b="b" t="t" l="l"/>
            <a:pathLst>
              <a:path h="10341336" w="18718632">
                <a:moveTo>
                  <a:pt x="0" y="0"/>
                </a:moveTo>
                <a:lnTo>
                  <a:pt x="18718632" y="0"/>
                </a:lnTo>
                <a:lnTo>
                  <a:pt x="18718632" y="10341336"/>
                </a:lnTo>
                <a:lnTo>
                  <a:pt x="0" y="10341336"/>
                </a:lnTo>
                <a:lnTo>
                  <a:pt x="0" y="0"/>
                </a:lnTo>
                <a:close/>
              </a:path>
            </a:pathLst>
          </a:custGeom>
          <a:blipFill>
            <a:blip r:embed="rId4">
              <a:alphaModFix amt="30000"/>
            </a:blip>
            <a:stretch>
              <a:fillRect l="-5523" t="0" r="-5523" b="0"/>
            </a:stretch>
          </a:blipFill>
        </p:spPr>
      </p:sp>
      <p:sp>
        <p:nvSpPr>
          <p:cNvPr name="TextBox 4" id="4"/>
          <p:cNvSpPr txBox="true"/>
          <p:nvPr/>
        </p:nvSpPr>
        <p:spPr>
          <a:xfrm rot="0">
            <a:off x="191378" y="640079"/>
            <a:ext cx="18527253" cy="1124712"/>
          </a:xfrm>
          <a:prstGeom prst="rect">
            <a:avLst/>
          </a:prstGeom>
        </p:spPr>
        <p:txBody>
          <a:bodyPr anchor="t" rtlCol="false" tIns="0" lIns="0" bIns="0" rIns="0">
            <a:spAutoFit/>
          </a:bodyPr>
          <a:lstStyle/>
          <a:p>
            <a:pPr algn="l" marL="0" indent="0" lvl="0">
              <a:lnSpc>
                <a:spcPts val="8064"/>
              </a:lnSpc>
              <a:spcBef>
                <a:spcPct val="0"/>
              </a:spcBef>
            </a:pPr>
            <a:r>
              <a:rPr lang="en-US" sz="9600">
                <a:solidFill>
                  <a:srgbClr val="FFFFFF"/>
                </a:solidFill>
                <a:latin typeface="Canva Sans Bold"/>
              </a:rPr>
              <a:t>Prototyping</a:t>
            </a:r>
          </a:p>
        </p:txBody>
      </p:sp>
      <p:sp>
        <p:nvSpPr>
          <p:cNvPr name="TextBox 5" id="5"/>
          <p:cNvSpPr txBox="true"/>
          <p:nvPr/>
        </p:nvSpPr>
        <p:spPr>
          <a:xfrm rot="0">
            <a:off x="191378" y="2789886"/>
            <a:ext cx="17496742" cy="3636613"/>
          </a:xfrm>
          <a:prstGeom prst="rect">
            <a:avLst/>
          </a:prstGeom>
        </p:spPr>
        <p:txBody>
          <a:bodyPr anchor="t" rtlCol="false" tIns="0" lIns="0" bIns="0" rIns="0">
            <a:spAutoFit/>
          </a:bodyPr>
          <a:lstStyle/>
          <a:p>
            <a:pPr algn="just" marL="745125" indent="-372563" lvl="1">
              <a:lnSpc>
                <a:spcPts val="4831"/>
              </a:lnSpc>
              <a:buFont typeface="Arial"/>
              <a:buChar char="•"/>
            </a:pPr>
            <a:r>
              <a:rPr lang="en-US" sz="3451">
                <a:solidFill>
                  <a:srgbClr val="FFFFFF"/>
                </a:solidFill>
                <a:latin typeface="Canva Sans Bold"/>
              </a:rPr>
              <a:t>P</a:t>
            </a:r>
            <a:r>
              <a:rPr lang="en-US" sz="3451">
                <a:solidFill>
                  <a:srgbClr val="FFFFFF"/>
                </a:solidFill>
                <a:latin typeface="Canva Sans Bold"/>
              </a:rPr>
              <a:t>r</a:t>
            </a:r>
            <a:r>
              <a:rPr lang="en-US" sz="3451">
                <a:solidFill>
                  <a:srgbClr val="FFFFFF"/>
                </a:solidFill>
                <a:latin typeface="Canva Sans Bold"/>
              </a:rPr>
              <a:t>ototyping is</a:t>
            </a:r>
            <a:r>
              <a:rPr lang="en-US" sz="3451">
                <a:solidFill>
                  <a:srgbClr val="FFFFFF"/>
                </a:solidFill>
                <a:latin typeface="Canva Sans Bold"/>
              </a:rPr>
              <a:t> creating a simplified, early version of a digital product or system to gather feedback and test design concepts.  </a:t>
            </a:r>
          </a:p>
          <a:p>
            <a:pPr algn="just">
              <a:lnSpc>
                <a:spcPts val="4831"/>
              </a:lnSpc>
            </a:pPr>
            <a:r>
              <a:rPr lang="en-US" sz="3451">
                <a:solidFill>
                  <a:srgbClr val="FFFFFF"/>
                </a:solidFill>
                <a:latin typeface="Canva Sans Bold"/>
              </a:rPr>
              <a:t>​</a:t>
            </a:r>
          </a:p>
          <a:p>
            <a:pPr algn="just" marL="745125" indent="-372563" lvl="1">
              <a:lnSpc>
                <a:spcPts val="4831"/>
              </a:lnSpc>
              <a:buFont typeface="Arial"/>
              <a:buChar char="•"/>
            </a:pPr>
            <a:r>
              <a:rPr lang="en-US" sz="3451">
                <a:solidFill>
                  <a:srgbClr val="FFFFFF"/>
                </a:solidFill>
                <a:latin typeface="Canva Sans Bold"/>
              </a:rPr>
              <a:t>Prototyping is an essential step in the iterative design process, meaning it's used repeatedly to refine the design based on feedback.</a:t>
            </a:r>
          </a:p>
          <a:p>
            <a:pPr algn="just">
              <a:lnSpc>
                <a:spcPts val="4831"/>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510268" y="203239"/>
            <a:ext cx="13659555" cy="4281266"/>
          </a:xfrm>
          <a:prstGeom prst="rect">
            <a:avLst/>
          </a:prstGeom>
        </p:spPr>
        <p:txBody>
          <a:bodyPr anchor="t" rtlCol="false" tIns="0" lIns="0" bIns="0" rIns="0">
            <a:spAutoFit/>
          </a:bodyPr>
          <a:lstStyle/>
          <a:p>
            <a:pPr algn="ctr">
              <a:lnSpc>
                <a:spcPts val="8517"/>
              </a:lnSpc>
              <a:spcBef>
                <a:spcPct val="0"/>
              </a:spcBef>
            </a:pPr>
            <a:r>
              <a:rPr lang="en-US" sz="6083">
                <a:solidFill>
                  <a:srgbClr val="FFFFFF"/>
                </a:solidFill>
                <a:latin typeface="Canva Sans Bold"/>
              </a:rPr>
              <a:t> Why do we need  Prototyping ?</a:t>
            </a:r>
          </a:p>
          <a:p>
            <a:pPr algn="ctr">
              <a:lnSpc>
                <a:spcPts val="8517"/>
              </a:lnSpc>
              <a:spcBef>
                <a:spcPct val="0"/>
              </a:spcBef>
            </a:pPr>
          </a:p>
          <a:p>
            <a:pPr algn="ctr">
              <a:lnSpc>
                <a:spcPts val="8517"/>
              </a:lnSpc>
              <a:spcBef>
                <a:spcPct val="0"/>
              </a:spcBef>
            </a:pPr>
          </a:p>
          <a:p>
            <a:pPr algn="ctr">
              <a:lnSpc>
                <a:spcPts val="8517"/>
              </a:lnSpc>
              <a:spcBef>
                <a:spcPct val="0"/>
              </a:spcBef>
            </a:pPr>
          </a:p>
        </p:txBody>
      </p:sp>
      <p:sp>
        <p:nvSpPr>
          <p:cNvPr name="TextBox 3" id="3"/>
          <p:cNvSpPr txBox="true"/>
          <p:nvPr/>
        </p:nvSpPr>
        <p:spPr>
          <a:xfrm rot="0">
            <a:off x="0" y="1961118"/>
            <a:ext cx="17553214" cy="62630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User Feedback: Prototyping allows designers to gather feedback from users early in the design process. </a:t>
            </a:r>
          </a:p>
          <a:p>
            <a:pPr>
              <a:lnSpc>
                <a:spcPts val="4969"/>
              </a:lnSpc>
            </a:pPr>
          </a:p>
          <a:p>
            <a:pPr marL="766444" indent="-383222" lvl="1">
              <a:lnSpc>
                <a:spcPts val="4969"/>
              </a:lnSpc>
              <a:buFont typeface="Arial"/>
              <a:buChar char="•"/>
            </a:pPr>
            <a:r>
              <a:rPr lang="en-US" sz="3549">
                <a:solidFill>
                  <a:srgbClr val="FFFFFF"/>
                </a:solidFill>
                <a:latin typeface="Canva Sans Bold"/>
              </a:rPr>
              <a:t>Communication: Prototypes serve as a communication tool between designers, developers, and stakeholders.</a:t>
            </a:r>
          </a:p>
          <a:p>
            <a:pPr>
              <a:lnSpc>
                <a:spcPts val="4969"/>
              </a:lnSpc>
            </a:pPr>
          </a:p>
          <a:p>
            <a:pPr marL="766444" indent="-383222" lvl="1">
              <a:lnSpc>
                <a:spcPts val="4969"/>
              </a:lnSpc>
              <a:buFont typeface="Arial"/>
              <a:buChar char="•"/>
            </a:pPr>
            <a:r>
              <a:rPr lang="en-US" sz="3549">
                <a:solidFill>
                  <a:srgbClr val="FFFFFF"/>
                </a:solidFill>
                <a:latin typeface="Canva Sans Bold"/>
              </a:rPr>
              <a:t>Cost-Effective: Prototyping is often more cost-effective than developing a fully functional product. </a:t>
            </a:r>
          </a:p>
          <a:p>
            <a:pPr>
              <a:lnSpc>
                <a:spcPts val="4969"/>
              </a:lnSpc>
            </a:pPr>
          </a:p>
          <a:p>
            <a:pPr>
              <a:lnSpc>
                <a:spcPts val="4969"/>
              </a:lnSpc>
            </a:pP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91378" y="573404"/>
            <a:ext cx="18527253" cy="960899"/>
          </a:xfrm>
          <a:prstGeom prst="rect">
            <a:avLst/>
          </a:prstGeom>
        </p:spPr>
        <p:txBody>
          <a:bodyPr anchor="t" rtlCol="false" tIns="0" lIns="0" bIns="0" rIns="0">
            <a:spAutoFit/>
          </a:bodyPr>
          <a:lstStyle/>
          <a:p>
            <a:pPr algn="l" marL="0" indent="0" lvl="0">
              <a:lnSpc>
                <a:spcPts val="6804"/>
              </a:lnSpc>
              <a:spcBef>
                <a:spcPct val="0"/>
              </a:spcBef>
            </a:pPr>
            <a:r>
              <a:rPr lang="en-US" sz="8100">
                <a:solidFill>
                  <a:srgbClr val="FFFFFF"/>
                </a:solidFill>
                <a:latin typeface="Canva Sans Bold"/>
              </a:rPr>
              <a:t>Types of Prototyping </a:t>
            </a:r>
          </a:p>
        </p:txBody>
      </p:sp>
      <p:sp>
        <p:nvSpPr>
          <p:cNvPr name="TextBox 3" id="3"/>
          <p:cNvSpPr txBox="true"/>
          <p:nvPr/>
        </p:nvSpPr>
        <p:spPr>
          <a:xfrm rot="0">
            <a:off x="191378" y="2495406"/>
            <a:ext cx="14661850" cy="2397745"/>
          </a:xfrm>
          <a:prstGeom prst="rect">
            <a:avLst/>
          </a:prstGeom>
        </p:spPr>
        <p:txBody>
          <a:bodyPr anchor="t" rtlCol="false" tIns="0" lIns="0" bIns="0" rIns="0">
            <a:spAutoFit/>
          </a:bodyPr>
          <a:lstStyle/>
          <a:p>
            <a:pPr marL="993269" indent="-496635" lvl="1">
              <a:lnSpc>
                <a:spcPts val="6440"/>
              </a:lnSpc>
              <a:buFont typeface="Arial"/>
              <a:buChar char="•"/>
            </a:pPr>
            <a:r>
              <a:rPr lang="en-US" sz="4600">
                <a:solidFill>
                  <a:srgbClr val="FFFFFF"/>
                </a:solidFill>
                <a:latin typeface="Canva Sans Bold"/>
              </a:rPr>
              <a:t>L</a:t>
            </a:r>
            <a:r>
              <a:rPr lang="en-US" sz="4600">
                <a:solidFill>
                  <a:srgbClr val="FFFFFF"/>
                </a:solidFill>
                <a:latin typeface="Canva Sans Bold"/>
              </a:rPr>
              <a:t>ow-fidelity prototypes</a:t>
            </a:r>
          </a:p>
          <a:p>
            <a:pPr marL="993269" indent="-496635" lvl="1">
              <a:lnSpc>
                <a:spcPts val="6440"/>
              </a:lnSpc>
              <a:buFont typeface="Arial"/>
              <a:buChar char="•"/>
            </a:pPr>
            <a:r>
              <a:rPr lang="en-US" sz="4600">
                <a:solidFill>
                  <a:srgbClr val="FFFFFF"/>
                </a:solidFill>
                <a:latin typeface="Canva Sans Bold"/>
              </a:rPr>
              <a:t>Medium-fidelity prototypes</a:t>
            </a:r>
          </a:p>
          <a:p>
            <a:pPr marL="993269" indent="-496635" lvl="1">
              <a:lnSpc>
                <a:spcPts val="6440"/>
              </a:lnSpc>
              <a:buFont typeface="Arial"/>
              <a:buChar char="•"/>
            </a:pPr>
            <a:r>
              <a:rPr lang="en-US" sz="4600">
                <a:solidFill>
                  <a:srgbClr val="FFFFFF"/>
                </a:solidFill>
                <a:latin typeface="Canva Sans Bold"/>
              </a:rPr>
              <a:t> High-fidelity prototypes</a:t>
            </a:r>
          </a:p>
        </p:txBody>
      </p:sp>
      <p:sp>
        <p:nvSpPr>
          <p:cNvPr name="Freeform 4" id="4"/>
          <p:cNvSpPr/>
          <p:nvPr/>
        </p:nvSpPr>
        <p:spPr>
          <a:xfrm flipH="false" flipV="false" rot="-10800000">
            <a:off x="459189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91378" y="2694192"/>
            <a:ext cx="17427557" cy="6787587"/>
          </a:xfrm>
          <a:prstGeom prst="rect">
            <a:avLst/>
          </a:prstGeom>
        </p:spPr>
        <p:txBody>
          <a:bodyPr anchor="t" rtlCol="false" tIns="0" lIns="0" bIns="0" rIns="0">
            <a:spAutoFit/>
          </a:bodyPr>
          <a:lstStyle/>
          <a:p>
            <a:pPr algn="just" marL="760432" indent="-380216" lvl="1">
              <a:lnSpc>
                <a:spcPts val="4931"/>
              </a:lnSpc>
              <a:buFont typeface="Arial"/>
              <a:buChar char="•"/>
            </a:pPr>
            <a:r>
              <a:rPr lang="en-US" sz="3522">
                <a:solidFill>
                  <a:srgbClr val="FFFFFF"/>
                </a:solidFill>
                <a:latin typeface="Canva Sans Bold"/>
              </a:rPr>
              <a:t>Low-fidelity prototypes are quick and easy to create, often using simple tools like paper, markers, or digital wireframing software.</a:t>
            </a:r>
          </a:p>
          <a:p>
            <a:pPr algn="just">
              <a:lnSpc>
                <a:spcPts val="4931"/>
              </a:lnSpc>
            </a:pPr>
          </a:p>
          <a:p>
            <a:pPr algn="just" marL="760432" indent="-380216" lvl="1">
              <a:lnSpc>
                <a:spcPts val="4931"/>
              </a:lnSpc>
              <a:buFont typeface="Arial"/>
              <a:buChar char="•"/>
            </a:pPr>
            <a:r>
              <a:rPr lang="en-US" sz="3522">
                <a:solidFill>
                  <a:srgbClr val="FFFFFF"/>
                </a:solidFill>
                <a:latin typeface="Canva Sans Bold"/>
              </a:rPr>
              <a:t>They are ideal for early-stage ideation.</a:t>
            </a:r>
          </a:p>
          <a:p>
            <a:pPr algn="just">
              <a:lnSpc>
                <a:spcPts val="4931"/>
              </a:lnSpc>
            </a:pPr>
          </a:p>
          <a:p>
            <a:pPr algn="just" marL="760432" indent="-380216" lvl="1">
              <a:lnSpc>
                <a:spcPts val="4931"/>
              </a:lnSpc>
              <a:buFont typeface="Arial"/>
              <a:buChar char="•"/>
            </a:pPr>
            <a:r>
              <a:rPr lang="en-US" sz="3522">
                <a:solidFill>
                  <a:srgbClr val="FFFFFF"/>
                </a:solidFill>
                <a:latin typeface="Canva Sans Bold"/>
              </a:rPr>
              <a:t>They are cost-effective .</a:t>
            </a:r>
          </a:p>
          <a:p>
            <a:pPr algn="just">
              <a:lnSpc>
                <a:spcPts val="4931"/>
              </a:lnSpc>
            </a:pPr>
          </a:p>
          <a:p>
            <a:pPr algn="just">
              <a:lnSpc>
                <a:spcPts val="4931"/>
              </a:lnSpc>
            </a:pPr>
            <a:r>
              <a:rPr lang="en-US" sz="3522">
                <a:solidFill>
                  <a:srgbClr val="FFFFFF"/>
                </a:solidFill>
                <a:latin typeface="Canva Sans Bold"/>
              </a:rPr>
              <a:t>For example:</a:t>
            </a:r>
          </a:p>
          <a:p>
            <a:pPr algn="just" marL="760432" indent="-380216" lvl="1">
              <a:lnSpc>
                <a:spcPts val="4931"/>
              </a:lnSpc>
              <a:buFont typeface="Arial"/>
              <a:buChar char="•"/>
            </a:pPr>
            <a:r>
              <a:rPr lang="en-US" sz="3522">
                <a:solidFill>
                  <a:srgbClr val="FFFFFF"/>
                </a:solidFill>
                <a:latin typeface="Canva Sans Bold"/>
              </a:rPr>
              <a:t>A paper sketch of the app’s main screens, showing basic layout and         navigation.</a:t>
            </a:r>
          </a:p>
          <a:p>
            <a:pPr algn="just">
              <a:lnSpc>
                <a:spcPts val="4931"/>
              </a:lnSpc>
            </a:pPr>
          </a:p>
        </p:txBody>
      </p:sp>
      <p:sp>
        <p:nvSpPr>
          <p:cNvPr name="Freeform 3" id="3"/>
          <p:cNvSpPr/>
          <p:nvPr/>
        </p:nvSpPr>
        <p:spPr>
          <a:xfrm flipH="false" flipV="false" rot="0">
            <a:off x="13051843" y="351157"/>
            <a:ext cx="3907301" cy="2101826"/>
          </a:xfrm>
          <a:custGeom>
            <a:avLst/>
            <a:gdLst/>
            <a:ahLst/>
            <a:cxnLst/>
            <a:rect r="r" b="b" t="t" l="l"/>
            <a:pathLst>
              <a:path h="2101826" w="3907301">
                <a:moveTo>
                  <a:pt x="0" y="0"/>
                </a:moveTo>
                <a:lnTo>
                  <a:pt x="3907302" y="0"/>
                </a:lnTo>
                <a:lnTo>
                  <a:pt x="3907302" y="2101827"/>
                </a:lnTo>
                <a:lnTo>
                  <a:pt x="0" y="2101827"/>
                </a:lnTo>
                <a:lnTo>
                  <a:pt x="0" y="0"/>
                </a:lnTo>
                <a:close/>
              </a:path>
            </a:pathLst>
          </a:custGeom>
          <a:blipFill>
            <a:blip r:embed="rId2"/>
            <a:stretch>
              <a:fillRect l="0" t="-35667" r="0" b="-35667"/>
            </a:stretch>
          </a:blipFill>
        </p:spPr>
      </p:sp>
      <p:sp>
        <p:nvSpPr>
          <p:cNvPr name="TextBox 4" id="4"/>
          <p:cNvSpPr txBox="true"/>
          <p:nvPr/>
        </p:nvSpPr>
        <p:spPr>
          <a:xfrm rot="0">
            <a:off x="-1489982" y="198757"/>
            <a:ext cx="14683439" cy="1295387"/>
          </a:xfrm>
          <a:prstGeom prst="rect">
            <a:avLst/>
          </a:prstGeom>
        </p:spPr>
        <p:txBody>
          <a:bodyPr anchor="t" rtlCol="false" tIns="0" lIns="0" bIns="0" rIns="0">
            <a:spAutoFit/>
          </a:bodyPr>
          <a:lstStyle/>
          <a:p>
            <a:pPr algn="ctr">
              <a:lnSpc>
                <a:spcPts val="10500"/>
              </a:lnSpc>
              <a:spcBef>
                <a:spcPct val="0"/>
              </a:spcBef>
            </a:pPr>
            <a:r>
              <a:rPr lang="en-US" sz="7500">
                <a:solidFill>
                  <a:srgbClr val="FEFFFF"/>
                </a:solidFill>
                <a:latin typeface="Canva Sans Bold"/>
              </a:rPr>
              <a:t>Low-Fidelity Prototyping</a:t>
            </a:r>
          </a:p>
        </p:txBody>
      </p:sp>
      <p:sp>
        <p:nvSpPr>
          <p:cNvPr name="Freeform 5" id="5"/>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91378" y="2694192"/>
            <a:ext cx="17496742" cy="9123013"/>
          </a:xfrm>
          <a:prstGeom prst="rect">
            <a:avLst/>
          </a:prstGeom>
        </p:spPr>
        <p:txBody>
          <a:bodyPr anchor="t" rtlCol="false" tIns="0" lIns="0" bIns="0" rIns="0">
            <a:spAutoFit/>
          </a:bodyPr>
          <a:lstStyle/>
          <a:p>
            <a:pPr algn="just" marL="745125" indent="-372563" lvl="1">
              <a:lnSpc>
                <a:spcPts val="4831"/>
              </a:lnSpc>
              <a:buFont typeface="Arial"/>
              <a:buChar char="•"/>
            </a:pPr>
            <a:r>
              <a:rPr lang="en-US" sz="3451">
                <a:solidFill>
                  <a:srgbClr val="FFFFFF"/>
                </a:solidFill>
                <a:latin typeface="Canva Sans Bold"/>
              </a:rPr>
              <a:t>These are more detailed than low-fidelity prototypes.</a:t>
            </a:r>
          </a:p>
          <a:p>
            <a:pPr algn="just">
              <a:lnSpc>
                <a:spcPts val="4831"/>
              </a:lnSpc>
            </a:pPr>
          </a:p>
          <a:p>
            <a:pPr algn="just" marL="745125" indent="-372563" lvl="1">
              <a:lnSpc>
                <a:spcPts val="4831"/>
              </a:lnSpc>
              <a:buFont typeface="Arial"/>
              <a:buChar char="•"/>
            </a:pPr>
            <a:r>
              <a:rPr lang="en-US" sz="3451">
                <a:solidFill>
                  <a:srgbClr val="FFFFFF"/>
                </a:solidFill>
                <a:latin typeface="Canva Sans Bold"/>
              </a:rPr>
              <a:t>It’s not as basic as a simple drawing, but it’s also not as fancy as a fully finished product.</a:t>
            </a:r>
          </a:p>
          <a:p>
            <a:pPr algn="just">
              <a:lnSpc>
                <a:spcPts val="4831"/>
              </a:lnSpc>
            </a:pPr>
          </a:p>
          <a:p>
            <a:pPr algn="just" marL="745125" indent="-372563" lvl="1">
              <a:lnSpc>
                <a:spcPts val="4831"/>
              </a:lnSpc>
              <a:buFont typeface="Arial"/>
              <a:buChar char="•"/>
            </a:pPr>
            <a:r>
              <a:rPr lang="en-US" sz="3451">
                <a:solidFill>
                  <a:srgbClr val="FFFFFF"/>
                </a:solidFill>
                <a:latin typeface="Canva Sans Bold"/>
              </a:rPr>
              <a:t>They offer a balance between detail and speed, allowing designers to explore design ideas in more depth without investing too much time or resources.</a:t>
            </a:r>
          </a:p>
          <a:p>
            <a:pPr algn="just">
              <a:lnSpc>
                <a:spcPts val="4831"/>
              </a:lnSpc>
            </a:pPr>
          </a:p>
          <a:p>
            <a:pPr algn="just">
              <a:lnSpc>
                <a:spcPts val="4831"/>
              </a:lnSpc>
            </a:pPr>
            <a:r>
              <a:rPr lang="en-US" sz="3451">
                <a:solidFill>
                  <a:srgbClr val="FFFFFF"/>
                </a:solidFill>
                <a:latin typeface="Canva Sans Bold"/>
              </a:rPr>
              <a:t>For example:</a:t>
            </a:r>
          </a:p>
          <a:p>
            <a:pPr algn="just" marL="745125" indent="-372563" lvl="1">
              <a:lnSpc>
                <a:spcPts val="4831"/>
              </a:lnSpc>
              <a:buFont typeface="Arial"/>
              <a:buChar char="•"/>
            </a:pPr>
            <a:r>
              <a:rPr lang="en-US" sz="3451">
                <a:solidFill>
                  <a:srgbClr val="FFFFFF"/>
                </a:solidFill>
                <a:latin typeface="Canva Sans Bold"/>
              </a:rPr>
              <a:t>More detailed screens with basic interactive elements like buttons and links, but without actual content or graphics.</a:t>
            </a:r>
          </a:p>
          <a:p>
            <a:pPr algn="just">
              <a:lnSpc>
                <a:spcPts val="4831"/>
              </a:lnSpc>
            </a:pPr>
          </a:p>
          <a:p>
            <a:pPr algn="just">
              <a:lnSpc>
                <a:spcPts val="4831"/>
              </a:lnSpc>
            </a:pPr>
          </a:p>
          <a:p>
            <a:pPr algn="just">
              <a:lnSpc>
                <a:spcPts val="4831"/>
              </a:lnSpc>
            </a:pPr>
          </a:p>
          <a:p>
            <a:pPr algn="just">
              <a:lnSpc>
                <a:spcPts val="4831"/>
              </a:lnSpc>
            </a:pPr>
          </a:p>
        </p:txBody>
      </p:sp>
      <p:sp>
        <p:nvSpPr>
          <p:cNvPr name="Freeform 3" id="3"/>
          <p:cNvSpPr/>
          <p:nvPr/>
        </p:nvSpPr>
        <p:spPr>
          <a:xfrm flipH="false" flipV="false" rot="0">
            <a:off x="13917648" y="153331"/>
            <a:ext cx="4202897" cy="2875728"/>
          </a:xfrm>
          <a:custGeom>
            <a:avLst/>
            <a:gdLst/>
            <a:ahLst/>
            <a:cxnLst/>
            <a:rect r="r" b="b" t="t" l="l"/>
            <a:pathLst>
              <a:path h="2875728" w="4202897">
                <a:moveTo>
                  <a:pt x="0" y="0"/>
                </a:moveTo>
                <a:lnTo>
                  <a:pt x="4202897" y="0"/>
                </a:lnTo>
                <a:lnTo>
                  <a:pt x="4202897" y="2875728"/>
                </a:lnTo>
                <a:lnTo>
                  <a:pt x="0" y="2875728"/>
                </a:lnTo>
                <a:lnTo>
                  <a:pt x="0" y="0"/>
                </a:lnTo>
                <a:close/>
              </a:path>
            </a:pathLst>
          </a:custGeom>
          <a:blipFill>
            <a:blip r:embed="rId2"/>
            <a:stretch>
              <a:fillRect l="0" t="-17785" r="-9027" b="-2268"/>
            </a:stretch>
          </a:blipFill>
        </p:spPr>
      </p:sp>
      <p:sp>
        <p:nvSpPr>
          <p:cNvPr name="TextBox 4" id="4"/>
          <p:cNvSpPr txBox="true"/>
          <p:nvPr/>
        </p:nvSpPr>
        <p:spPr>
          <a:xfrm rot="0">
            <a:off x="0" y="364388"/>
            <a:ext cx="13917648" cy="1226806"/>
          </a:xfrm>
          <a:prstGeom prst="rect">
            <a:avLst/>
          </a:prstGeom>
        </p:spPr>
        <p:txBody>
          <a:bodyPr anchor="t" rtlCol="false" tIns="0" lIns="0" bIns="0" rIns="0">
            <a:spAutoFit/>
          </a:bodyPr>
          <a:lstStyle/>
          <a:p>
            <a:pPr algn="ctr">
              <a:lnSpc>
                <a:spcPts val="10080"/>
              </a:lnSpc>
              <a:spcBef>
                <a:spcPct val="0"/>
              </a:spcBef>
            </a:pPr>
            <a:r>
              <a:rPr lang="en-US" sz="7200">
                <a:solidFill>
                  <a:srgbClr val="FFFFFF"/>
                </a:solidFill>
                <a:latin typeface="Canva Sans Bold"/>
              </a:rPr>
              <a:t>Medium-Fidelity Prototyping </a:t>
            </a:r>
          </a:p>
        </p:txBody>
      </p:sp>
      <p:sp>
        <p:nvSpPr>
          <p:cNvPr name="Freeform 5" id="5"/>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5434089" y="-1143923"/>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841718" y="272443"/>
            <a:ext cx="5086050" cy="3066737"/>
          </a:xfrm>
          <a:custGeom>
            <a:avLst/>
            <a:gdLst/>
            <a:ahLst/>
            <a:cxnLst/>
            <a:rect r="r" b="b" t="t" l="l"/>
            <a:pathLst>
              <a:path h="3066737" w="5086050">
                <a:moveTo>
                  <a:pt x="0" y="0"/>
                </a:moveTo>
                <a:lnTo>
                  <a:pt x="5086050" y="0"/>
                </a:lnTo>
                <a:lnTo>
                  <a:pt x="5086050" y="3066737"/>
                </a:lnTo>
                <a:lnTo>
                  <a:pt x="0" y="3066737"/>
                </a:lnTo>
                <a:lnTo>
                  <a:pt x="0" y="0"/>
                </a:lnTo>
                <a:close/>
              </a:path>
            </a:pathLst>
          </a:custGeom>
          <a:blipFill>
            <a:blip r:embed="rId4"/>
            <a:stretch>
              <a:fillRect l="0" t="-15256" r="0" b="0"/>
            </a:stretch>
          </a:blipFill>
        </p:spPr>
      </p:sp>
      <p:sp>
        <p:nvSpPr>
          <p:cNvPr name="TextBox 4" id="4"/>
          <p:cNvSpPr txBox="true"/>
          <p:nvPr/>
        </p:nvSpPr>
        <p:spPr>
          <a:xfrm rot="0">
            <a:off x="204790" y="426634"/>
            <a:ext cx="12407578" cy="1309358"/>
          </a:xfrm>
          <a:prstGeom prst="rect">
            <a:avLst/>
          </a:prstGeom>
        </p:spPr>
        <p:txBody>
          <a:bodyPr anchor="t" rtlCol="false" tIns="0" lIns="0" bIns="0" rIns="0">
            <a:spAutoFit/>
          </a:bodyPr>
          <a:lstStyle/>
          <a:p>
            <a:pPr algn="ctr">
              <a:lnSpc>
                <a:spcPts val="10780"/>
              </a:lnSpc>
              <a:spcBef>
                <a:spcPct val="0"/>
              </a:spcBef>
            </a:pPr>
            <a:r>
              <a:rPr lang="en-US" sz="7700">
                <a:solidFill>
                  <a:srgbClr val="FFFFFF"/>
                </a:solidFill>
                <a:latin typeface="Canva Sans Bold"/>
              </a:rPr>
              <a:t>High</a:t>
            </a:r>
            <a:r>
              <a:rPr lang="en-US" sz="7700">
                <a:solidFill>
                  <a:srgbClr val="FFFFFF"/>
                </a:solidFill>
                <a:latin typeface="Canva Sans Bold"/>
              </a:rPr>
              <a:t>-Fidelity Prototyping </a:t>
            </a:r>
          </a:p>
        </p:txBody>
      </p:sp>
      <p:sp>
        <p:nvSpPr>
          <p:cNvPr name="TextBox 5" id="5"/>
          <p:cNvSpPr txBox="true"/>
          <p:nvPr/>
        </p:nvSpPr>
        <p:spPr>
          <a:xfrm rot="0">
            <a:off x="378957" y="3455304"/>
            <a:ext cx="17496742" cy="6477603"/>
          </a:xfrm>
          <a:prstGeom prst="rect">
            <a:avLst/>
          </a:prstGeom>
        </p:spPr>
        <p:txBody>
          <a:bodyPr anchor="t" rtlCol="false" tIns="0" lIns="0" bIns="0" rIns="0">
            <a:spAutoFit/>
          </a:bodyPr>
          <a:lstStyle/>
          <a:p>
            <a:pPr algn="just" marL="723536" indent="-361768" lvl="1">
              <a:lnSpc>
                <a:spcPts val="4691"/>
              </a:lnSpc>
              <a:buFont typeface="Arial"/>
              <a:buChar char="•"/>
            </a:pPr>
            <a:r>
              <a:rPr lang="en-US" sz="3351">
                <a:solidFill>
                  <a:srgbClr val="FFFFFF"/>
                </a:solidFill>
                <a:latin typeface="Canva Sans Bold"/>
              </a:rPr>
              <a:t>It is like creating a highly detailed and realistic version of your design idea.</a:t>
            </a:r>
          </a:p>
          <a:p>
            <a:pPr algn="just">
              <a:lnSpc>
                <a:spcPts val="4691"/>
              </a:lnSpc>
            </a:pPr>
          </a:p>
          <a:p>
            <a:pPr marL="723536" indent="-361768" lvl="1">
              <a:lnSpc>
                <a:spcPts val="4691"/>
              </a:lnSpc>
              <a:buFont typeface="Arial"/>
              <a:buChar char="•"/>
            </a:pPr>
            <a:r>
              <a:rPr lang="en-US" sz="3351">
                <a:solidFill>
                  <a:srgbClr val="FFFFFF"/>
                </a:solidFill>
                <a:latin typeface="Canva Sans Bold"/>
              </a:rPr>
              <a:t> It closely resembles the final product in terms of appearance and functionality, but it’s not fully functional.</a:t>
            </a:r>
          </a:p>
          <a:p>
            <a:pPr>
              <a:lnSpc>
                <a:spcPts val="4691"/>
              </a:lnSpc>
            </a:pPr>
          </a:p>
          <a:p>
            <a:pPr marL="723536" indent="-361768" lvl="1">
              <a:lnSpc>
                <a:spcPts val="4691"/>
              </a:lnSpc>
              <a:buFont typeface="Arial"/>
              <a:buChar char="•"/>
            </a:pPr>
            <a:r>
              <a:rPr lang="en-US" sz="3351">
                <a:solidFill>
                  <a:srgbClr val="FFFFFF"/>
                </a:solidFill>
                <a:latin typeface="Canva Sans Bold"/>
              </a:rPr>
              <a:t> They offer a more accurate representation of the final product.</a:t>
            </a:r>
          </a:p>
          <a:p>
            <a:pPr>
              <a:lnSpc>
                <a:spcPts val="4691"/>
              </a:lnSpc>
            </a:pPr>
          </a:p>
          <a:p>
            <a:pPr>
              <a:lnSpc>
                <a:spcPts val="4691"/>
              </a:lnSpc>
            </a:pPr>
            <a:r>
              <a:rPr lang="en-US" sz="3351">
                <a:solidFill>
                  <a:srgbClr val="FFFFFF"/>
                </a:solidFill>
                <a:latin typeface="Canva Sans Bold"/>
              </a:rPr>
              <a:t>For example:</a:t>
            </a:r>
          </a:p>
          <a:p>
            <a:pPr marL="723536" indent="-361768" lvl="1">
              <a:lnSpc>
                <a:spcPts val="4691"/>
              </a:lnSpc>
              <a:buFont typeface="Arial"/>
              <a:buChar char="•"/>
            </a:pPr>
            <a:r>
              <a:rPr lang="en-US" sz="3351">
                <a:solidFill>
                  <a:srgbClr val="FFFFFF"/>
                </a:solidFill>
                <a:latin typeface="Canva Sans Bold"/>
              </a:rPr>
              <a:t>Fully designed screens with realistic content, graphics, and interactive elements that closely resemble the final app.</a:t>
            </a:r>
          </a:p>
          <a:p>
            <a:pPr>
              <a:lnSpc>
                <a:spcPts val="4691"/>
              </a:lnSpc>
            </a:pPr>
          </a:p>
        </p:txBody>
      </p:sp>
      <p:sp>
        <p:nvSpPr>
          <p:cNvPr name="Freeform 6" id="6"/>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1352550"/>
            <a:ext cx="12186414" cy="1120141"/>
          </a:xfrm>
          <a:prstGeom prst="rect">
            <a:avLst/>
          </a:prstGeom>
        </p:spPr>
        <p:txBody>
          <a:bodyPr anchor="t" rtlCol="false" tIns="0" lIns="0" bIns="0" rIns="0">
            <a:spAutoFit/>
          </a:bodyPr>
          <a:lstStyle/>
          <a:p>
            <a:pPr algn="l" marL="0" indent="0" lvl="0">
              <a:lnSpc>
                <a:spcPts val="7980"/>
              </a:lnSpc>
              <a:spcBef>
                <a:spcPct val="0"/>
              </a:spcBef>
            </a:pPr>
            <a:r>
              <a:rPr lang="en-US" sz="9500">
                <a:solidFill>
                  <a:srgbClr val="FFFFFF"/>
                </a:solidFill>
                <a:latin typeface="Canva Sans Bold"/>
              </a:rPr>
              <a:t>Brief History of HCI</a:t>
            </a:r>
          </a:p>
        </p:txBody>
      </p:sp>
      <p:sp>
        <p:nvSpPr>
          <p:cNvPr name="TextBox 4" id="4"/>
          <p:cNvSpPr txBox="true"/>
          <p:nvPr/>
        </p:nvSpPr>
        <p:spPr>
          <a:xfrm rot="0">
            <a:off x="1028700" y="3322974"/>
            <a:ext cx="13105954" cy="5441254"/>
          </a:xfrm>
          <a:prstGeom prst="rect">
            <a:avLst/>
          </a:prstGeom>
        </p:spPr>
        <p:txBody>
          <a:bodyPr anchor="t" rtlCol="false" tIns="0" lIns="0" bIns="0" rIns="0">
            <a:spAutoFit/>
          </a:bodyPr>
          <a:lstStyle/>
          <a:p>
            <a:pPr algn="just" marL="950479" indent="-475239" lvl="1">
              <a:lnSpc>
                <a:spcPts val="6163"/>
              </a:lnSpc>
              <a:buFont typeface="Arial"/>
              <a:buChar char="•"/>
            </a:pPr>
            <a:r>
              <a:rPr lang="en-US" sz="4402">
                <a:solidFill>
                  <a:srgbClr val="FFFFFF"/>
                </a:solidFill>
                <a:latin typeface="Canva Sans"/>
              </a:rPr>
              <a:t>1970s- The rise of the Personal Computer.</a:t>
            </a:r>
          </a:p>
          <a:p>
            <a:pPr algn="just">
              <a:lnSpc>
                <a:spcPts val="6163"/>
              </a:lnSpc>
            </a:pPr>
          </a:p>
          <a:p>
            <a:pPr algn="just" marL="950479" indent="-475239" lvl="1">
              <a:lnSpc>
                <a:spcPts val="6163"/>
              </a:lnSpc>
              <a:buFont typeface="Arial"/>
              <a:buChar char="•"/>
            </a:pPr>
            <a:r>
              <a:rPr lang="en-US" sz="4402">
                <a:solidFill>
                  <a:srgbClr val="5CE1E6"/>
                </a:solidFill>
                <a:latin typeface="Canva Sans"/>
              </a:rPr>
              <a:t>1980s- Graphical User Interface (GUI)</a:t>
            </a:r>
          </a:p>
          <a:p>
            <a:pPr algn="just">
              <a:lnSpc>
                <a:spcPts val="6163"/>
              </a:lnSpc>
            </a:pPr>
          </a:p>
          <a:p>
            <a:pPr algn="just" marL="950479" indent="-475239" lvl="1">
              <a:lnSpc>
                <a:spcPts val="6163"/>
              </a:lnSpc>
              <a:buFont typeface="Arial"/>
              <a:buChar char="•"/>
            </a:pPr>
            <a:r>
              <a:rPr lang="en-US" sz="4402">
                <a:solidFill>
                  <a:srgbClr val="FFFFFF"/>
                </a:solidFill>
                <a:latin typeface="Canva Sans"/>
              </a:rPr>
              <a:t>1990s- The Internet and Collaborative works.</a:t>
            </a:r>
          </a:p>
          <a:p>
            <a:pPr algn="just">
              <a:lnSpc>
                <a:spcPts val="6163"/>
              </a:lnSpc>
            </a:pPr>
          </a:p>
          <a:p>
            <a:pPr algn="just" marL="950479" indent="-475239" lvl="1">
              <a:lnSpc>
                <a:spcPts val="6163"/>
              </a:lnSpc>
              <a:buFont typeface="Arial"/>
              <a:buChar char="•"/>
            </a:pPr>
            <a:r>
              <a:rPr lang="en-US" sz="4402">
                <a:solidFill>
                  <a:srgbClr val="FFFFFF"/>
                </a:solidFill>
                <a:latin typeface="Canva Sans"/>
              </a:rPr>
              <a:t>2000s- Mobile Computing and Beyond.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242272" y="0"/>
            <a:ext cx="20446580" cy="10454168"/>
          </a:xfrm>
          <a:custGeom>
            <a:avLst/>
            <a:gdLst/>
            <a:ahLst/>
            <a:cxnLst/>
            <a:rect r="r" b="b" t="t" l="l"/>
            <a:pathLst>
              <a:path h="10454168" w="20446580">
                <a:moveTo>
                  <a:pt x="0" y="0"/>
                </a:moveTo>
                <a:lnTo>
                  <a:pt x="20446581" y="0"/>
                </a:lnTo>
                <a:lnTo>
                  <a:pt x="20446581" y="10454168"/>
                </a:lnTo>
                <a:lnTo>
                  <a:pt x="0" y="10454168"/>
                </a:lnTo>
                <a:lnTo>
                  <a:pt x="0" y="0"/>
                </a:lnTo>
                <a:close/>
              </a:path>
            </a:pathLst>
          </a:custGeom>
          <a:blipFill>
            <a:blip r:embed="rId2"/>
            <a:stretch>
              <a:fillRect l="-1385" t="0" r="-1385" b="0"/>
            </a:stretch>
          </a:blipFill>
        </p:spPr>
      </p:sp>
      <p:sp>
        <p:nvSpPr>
          <p:cNvPr name="TextBox 3" id="3"/>
          <p:cNvSpPr txBox="true"/>
          <p:nvPr/>
        </p:nvSpPr>
        <p:spPr>
          <a:xfrm rot="0">
            <a:off x="429691" y="3781824"/>
            <a:ext cx="17714368" cy="2096062"/>
          </a:xfrm>
          <a:prstGeom prst="rect">
            <a:avLst/>
          </a:prstGeom>
        </p:spPr>
        <p:txBody>
          <a:bodyPr anchor="t" rtlCol="false" tIns="0" lIns="0" bIns="0" rIns="0">
            <a:spAutoFit/>
          </a:bodyPr>
          <a:lstStyle/>
          <a:p>
            <a:pPr algn="ctr">
              <a:lnSpc>
                <a:spcPts val="17294"/>
              </a:lnSpc>
              <a:spcBef>
                <a:spcPct val="0"/>
              </a:spcBef>
            </a:pPr>
            <a:r>
              <a:rPr lang="en-US" sz="12352">
                <a:solidFill>
                  <a:srgbClr val="FEFFFF"/>
                </a:solidFill>
                <a:latin typeface="Canva Sans Bold"/>
              </a:rPr>
              <a:t>Evaluating  a Design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910224" y="-28575"/>
            <a:ext cx="10495002" cy="1550032"/>
          </a:xfrm>
          <a:prstGeom prst="rect">
            <a:avLst/>
          </a:prstGeom>
        </p:spPr>
        <p:txBody>
          <a:bodyPr anchor="t" rtlCol="false" tIns="0" lIns="0" bIns="0" rIns="0">
            <a:spAutoFit/>
          </a:bodyPr>
          <a:lstStyle/>
          <a:p>
            <a:pPr algn="ctr">
              <a:lnSpc>
                <a:spcPts val="12740"/>
              </a:lnSpc>
              <a:spcBef>
                <a:spcPct val="0"/>
              </a:spcBef>
            </a:pPr>
            <a:r>
              <a:rPr lang="en-US" sz="9100">
                <a:solidFill>
                  <a:srgbClr val="FFFFFF"/>
                </a:solidFill>
                <a:latin typeface="Canva Sans Bold"/>
              </a:rPr>
              <a:t>    Users and Tasks</a:t>
            </a:r>
          </a:p>
        </p:txBody>
      </p:sp>
      <p:sp>
        <p:nvSpPr>
          <p:cNvPr name="TextBox 3" id="3"/>
          <p:cNvSpPr txBox="true"/>
          <p:nvPr/>
        </p:nvSpPr>
        <p:spPr>
          <a:xfrm rot="0">
            <a:off x="0" y="2292985"/>
            <a:ext cx="17961429" cy="563435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Identifying your Target Users:</a:t>
            </a:r>
          </a:p>
          <a:p>
            <a:pPr>
              <a:lnSpc>
                <a:spcPts val="4969"/>
              </a:lnSpc>
            </a:pPr>
          </a:p>
          <a:p>
            <a:pPr marL="766444" indent="-383222" lvl="1">
              <a:lnSpc>
                <a:spcPts val="4969"/>
              </a:lnSpc>
              <a:buFont typeface="Arial"/>
              <a:buChar char="•"/>
            </a:pPr>
            <a:r>
              <a:rPr lang="en-US" sz="3549">
                <a:solidFill>
                  <a:srgbClr val="FFFFFF"/>
                </a:solidFill>
                <a:latin typeface="Canva Sans Bold"/>
              </a:rPr>
              <a:t>Demographics: Age, gender, location, technical expertise, etc.</a:t>
            </a:r>
          </a:p>
          <a:p>
            <a:pPr>
              <a:lnSpc>
                <a:spcPts val="4969"/>
              </a:lnSpc>
            </a:pPr>
          </a:p>
          <a:p>
            <a:pPr marL="766444" indent="-383222" lvl="1">
              <a:lnSpc>
                <a:spcPts val="4969"/>
              </a:lnSpc>
              <a:buFont typeface="Arial"/>
              <a:buChar char="•"/>
            </a:pPr>
            <a:r>
              <a:rPr lang="en-US" sz="3549">
                <a:solidFill>
                  <a:srgbClr val="FFFFFF"/>
                </a:solidFill>
                <a:latin typeface="Canva Sans Bold"/>
              </a:rPr>
              <a:t>Behaviors: How do they currently use technology? What are their pain points and frustrations?</a:t>
            </a:r>
          </a:p>
          <a:p>
            <a:pPr>
              <a:lnSpc>
                <a:spcPts val="4969"/>
              </a:lnSpc>
            </a:pPr>
          </a:p>
          <a:p>
            <a:pPr marL="766444" indent="-383222" lvl="1">
              <a:lnSpc>
                <a:spcPts val="4969"/>
              </a:lnSpc>
              <a:buFont typeface="Arial"/>
              <a:buChar char="•"/>
            </a:pPr>
            <a:r>
              <a:rPr lang="en-US" sz="3549">
                <a:solidFill>
                  <a:srgbClr val="FFFFFF"/>
                </a:solidFill>
                <a:latin typeface="Canva Sans Bold"/>
              </a:rPr>
              <a:t>Goals: What are they trying to achieve with your software? What problems are they trying to solve?</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336030" y="167959"/>
            <a:ext cx="16490114" cy="1550032"/>
          </a:xfrm>
          <a:prstGeom prst="rect">
            <a:avLst/>
          </a:prstGeom>
        </p:spPr>
        <p:txBody>
          <a:bodyPr anchor="t" rtlCol="false" tIns="0" lIns="0" bIns="0" rIns="0">
            <a:spAutoFit/>
          </a:bodyPr>
          <a:lstStyle/>
          <a:p>
            <a:pPr algn="ctr">
              <a:lnSpc>
                <a:spcPts val="12740"/>
              </a:lnSpc>
              <a:spcBef>
                <a:spcPct val="0"/>
              </a:spcBef>
            </a:pPr>
            <a:r>
              <a:rPr lang="en-US" sz="9100">
                <a:solidFill>
                  <a:srgbClr val="FFFFFF"/>
                </a:solidFill>
                <a:latin typeface="Canva Sans Bold"/>
              </a:rPr>
              <a:t>    Users and Tasks (contd..)</a:t>
            </a:r>
          </a:p>
        </p:txBody>
      </p:sp>
      <p:sp>
        <p:nvSpPr>
          <p:cNvPr name="TextBox 3" id="3"/>
          <p:cNvSpPr txBox="true"/>
          <p:nvPr/>
        </p:nvSpPr>
        <p:spPr>
          <a:xfrm rot="0">
            <a:off x="163286" y="2207079"/>
            <a:ext cx="17736911" cy="5634355"/>
          </a:xfrm>
          <a:prstGeom prst="rect">
            <a:avLst/>
          </a:prstGeom>
        </p:spPr>
        <p:txBody>
          <a:bodyPr anchor="t" rtlCol="false" tIns="0" lIns="0" bIns="0" rIns="0">
            <a:spAutoFit/>
          </a:bodyPr>
          <a:lstStyle/>
          <a:p>
            <a:pPr>
              <a:lnSpc>
                <a:spcPts val="4969"/>
              </a:lnSpc>
            </a:pPr>
            <a:r>
              <a:rPr lang="en-US" sz="3549">
                <a:solidFill>
                  <a:srgbClr val="FEFFFF"/>
                </a:solidFill>
                <a:latin typeface="Canva Sans Bold"/>
              </a:rPr>
              <a:t>2. Defining User Tasks:</a:t>
            </a:r>
          </a:p>
          <a:p>
            <a:pPr>
              <a:lnSpc>
                <a:spcPts val="4969"/>
              </a:lnSpc>
            </a:pPr>
          </a:p>
          <a:p>
            <a:pPr marL="766444" indent="-383222" lvl="1">
              <a:lnSpc>
                <a:spcPts val="4969"/>
              </a:lnSpc>
              <a:buFont typeface="Arial"/>
              <a:buChar char="•"/>
            </a:pPr>
            <a:r>
              <a:rPr lang="en-US" sz="3549">
                <a:solidFill>
                  <a:srgbClr val="FEFFFF"/>
                </a:solidFill>
                <a:latin typeface="Canva Sans Bold"/>
              </a:rPr>
              <a:t>Core Tasks: What are the essential things users need to achieve with your software? (e.g., booking a flight, editing a document, managing finances)</a:t>
            </a:r>
          </a:p>
          <a:p>
            <a:pPr>
              <a:lnSpc>
                <a:spcPts val="4969"/>
              </a:lnSpc>
            </a:pPr>
          </a:p>
          <a:p>
            <a:pPr marL="766444" indent="-383222" lvl="1">
              <a:lnSpc>
                <a:spcPts val="4969"/>
              </a:lnSpc>
              <a:buFont typeface="Arial"/>
              <a:buChar char="•"/>
            </a:pPr>
            <a:r>
              <a:rPr lang="en-US" sz="3549">
                <a:solidFill>
                  <a:srgbClr val="FEFFFF"/>
                </a:solidFill>
                <a:latin typeface="Canva Sans Bold"/>
              </a:rPr>
              <a:t>Sub-Tasks: Break down complex tasks into smaller, manageable steps. (e.g., searching for a flight, selecting travel dates, choosing a seat)</a:t>
            </a:r>
          </a:p>
          <a:p>
            <a:pPr>
              <a:lnSpc>
                <a:spcPts val="4969"/>
              </a:lnSpc>
            </a:pPr>
          </a:p>
          <a:p>
            <a:pPr marL="766444" indent="-383222" lvl="1">
              <a:lnSpc>
                <a:spcPts val="4969"/>
              </a:lnSpc>
              <a:buFont typeface="Arial"/>
              <a:buChar char="•"/>
            </a:pPr>
            <a:r>
              <a:rPr lang="en-US" sz="3549">
                <a:solidFill>
                  <a:srgbClr val="FEFFFF"/>
                </a:solidFill>
                <a:latin typeface="Canva Sans Bold"/>
              </a:rPr>
              <a:t>User Context: Consider how and where users will be performing these tasks. </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115888"/>
            <a:ext cx="8358060" cy="1635124"/>
          </a:xfrm>
          <a:prstGeom prst="rect">
            <a:avLst/>
          </a:prstGeom>
        </p:spPr>
        <p:txBody>
          <a:bodyPr anchor="t" rtlCol="false" tIns="0" lIns="0" bIns="0" rIns="0">
            <a:spAutoFit/>
          </a:bodyPr>
          <a:lstStyle/>
          <a:p>
            <a:pPr algn="ctr">
              <a:lnSpc>
                <a:spcPts val="13300"/>
              </a:lnSpc>
              <a:spcBef>
                <a:spcPct val="0"/>
              </a:spcBef>
            </a:pPr>
            <a:r>
              <a:rPr lang="en-US" sz="9500">
                <a:solidFill>
                  <a:srgbClr val="FFFFFF"/>
                </a:solidFill>
                <a:latin typeface="Canva Sans Bold"/>
              </a:rPr>
              <a:t>Task Analysis</a:t>
            </a:r>
          </a:p>
        </p:txBody>
      </p:sp>
      <p:sp>
        <p:nvSpPr>
          <p:cNvPr name="TextBox 3" id="3"/>
          <p:cNvSpPr txBox="true"/>
          <p:nvPr/>
        </p:nvSpPr>
        <p:spPr>
          <a:xfrm rot="0">
            <a:off x="-204107" y="2540000"/>
            <a:ext cx="18271671" cy="311975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Task analysis is a method that helps you understand how users accomplish their goals and the steps they take to get there.</a:t>
            </a:r>
          </a:p>
          <a:p>
            <a:pPr>
              <a:lnSpc>
                <a:spcPts val="4969"/>
              </a:lnSpc>
            </a:pPr>
          </a:p>
          <a:p>
            <a:pPr>
              <a:lnSpc>
                <a:spcPts val="4969"/>
              </a:lnSpc>
            </a:pPr>
          </a:p>
          <a:p>
            <a:pPr>
              <a:lnSpc>
                <a:spcPts val="4969"/>
              </a:lnSpc>
            </a:pP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14806919" y="354376"/>
            <a:ext cx="2873651" cy="9578247"/>
          </a:xfrm>
          <a:custGeom>
            <a:avLst/>
            <a:gdLst/>
            <a:ahLst/>
            <a:cxnLst/>
            <a:rect r="r" b="b" t="t" l="l"/>
            <a:pathLst>
              <a:path h="9578247" w="2873651">
                <a:moveTo>
                  <a:pt x="0" y="0"/>
                </a:moveTo>
                <a:lnTo>
                  <a:pt x="2873651" y="0"/>
                </a:lnTo>
                <a:lnTo>
                  <a:pt x="2873651" y="9578248"/>
                </a:lnTo>
                <a:lnTo>
                  <a:pt x="0" y="9578248"/>
                </a:lnTo>
                <a:lnTo>
                  <a:pt x="0" y="0"/>
                </a:lnTo>
                <a:close/>
              </a:path>
            </a:pathLst>
          </a:custGeom>
          <a:blipFill>
            <a:blip r:embed="rId2"/>
            <a:stretch>
              <a:fillRect l="-11364" t="-3980" r="-5682" b="-1210"/>
            </a:stretch>
          </a:blipFill>
        </p:spPr>
      </p:sp>
      <p:sp>
        <p:nvSpPr>
          <p:cNvPr name="TextBox 3" id="3"/>
          <p:cNvSpPr txBox="true"/>
          <p:nvPr/>
        </p:nvSpPr>
        <p:spPr>
          <a:xfrm rot="0">
            <a:off x="-530679" y="211501"/>
            <a:ext cx="15337598" cy="1219821"/>
          </a:xfrm>
          <a:prstGeom prst="rect">
            <a:avLst/>
          </a:prstGeom>
        </p:spPr>
        <p:txBody>
          <a:bodyPr anchor="t" rtlCol="false" tIns="0" lIns="0" bIns="0" rIns="0">
            <a:spAutoFit/>
          </a:bodyPr>
          <a:lstStyle/>
          <a:p>
            <a:pPr algn="ctr">
              <a:lnSpc>
                <a:spcPts val="9940"/>
              </a:lnSpc>
              <a:spcBef>
                <a:spcPct val="0"/>
              </a:spcBef>
            </a:pPr>
            <a:r>
              <a:rPr lang="en-US" sz="7100">
                <a:solidFill>
                  <a:srgbClr val="FFFFFF"/>
                </a:solidFill>
                <a:latin typeface="Canva Sans Bold"/>
              </a:rPr>
              <a:t>How to Conduct a Task Analysis</a:t>
            </a:r>
          </a:p>
        </p:txBody>
      </p:sp>
      <p:sp>
        <p:nvSpPr>
          <p:cNvPr name="TextBox 4" id="4"/>
          <p:cNvSpPr txBox="true"/>
          <p:nvPr/>
        </p:nvSpPr>
        <p:spPr>
          <a:xfrm rot="0">
            <a:off x="301252" y="2240698"/>
            <a:ext cx="14190355" cy="7691925"/>
          </a:xfrm>
          <a:prstGeom prst="rect">
            <a:avLst/>
          </a:prstGeom>
        </p:spPr>
        <p:txBody>
          <a:bodyPr anchor="t" rtlCol="false" tIns="0" lIns="0" bIns="0" rIns="0">
            <a:spAutoFit/>
          </a:bodyPr>
          <a:lstStyle/>
          <a:p>
            <a:pPr marL="723104" indent="-361552" lvl="1">
              <a:lnSpc>
                <a:spcPts val="4688"/>
              </a:lnSpc>
              <a:buFont typeface="Arial"/>
              <a:buChar char="•"/>
            </a:pPr>
            <a:r>
              <a:rPr lang="en-US" sz="3349">
                <a:solidFill>
                  <a:srgbClr val="FFFFFF"/>
                </a:solidFill>
                <a:latin typeface="Canva Sans Bold"/>
              </a:rPr>
              <a:t>Identify the Task You Need to Analyze.</a:t>
            </a:r>
          </a:p>
          <a:p>
            <a:pPr>
              <a:lnSpc>
                <a:spcPts val="4688"/>
              </a:lnSpc>
            </a:pPr>
          </a:p>
          <a:p>
            <a:pPr marL="723104" indent="-361552" lvl="1">
              <a:lnSpc>
                <a:spcPts val="4688"/>
              </a:lnSpc>
              <a:buFont typeface="Arial"/>
              <a:buChar char="•"/>
            </a:pPr>
            <a:r>
              <a:rPr lang="en-US" sz="3349">
                <a:solidFill>
                  <a:srgbClr val="FFFFFF"/>
                </a:solidFill>
                <a:latin typeface="Canva Sans Bold"/>
              </a:rPr>
              <a:t>Break Down This Goal into Smaller Subtasks.</a:t>
            </a:r>
          </a:p>
          <a:p>
            <a:pPr>
              <a:lnSpc>
                <a:spcPts val="4688"/>
              </a:lnSpc>
            </a:pPr>
          </a:p>
          <a:p>
            <a:pPr marL="723104" indent="-361552" lvl="1">
              <a:lnSpc>
                <a:spcPts val="4688"/>
              </a:lnSpc>
              <a:buFont typeface="Arial"/>
              <a:buChar char="•"/>
            </a:pPr>
            <a:r>
              <a:rPr lang="en-US" sz="3349">
                <a:solidFill>
                  <a:srgbClr val="FFFFFF"/>
                </a:solidFill>
                <a:latin typeface="Canva Sans Bold"/>
              </a:rPr>
              <a:t>Draw a Layered Task Diagram of each Subtask.</a:t>
            </a:r>
          </a:p>
          <a:p>
            <a:pPr>
              <a:lnSpc>
                <a:spcPts val="4688"/>
              </a:lnSpc>
            </a:pPr>
          </a:p>
          <a:p>
            <a:pPr marL="723104" indent="-361552" lvl="1">
              <a:lnSpc>
                <a:spcPts val="4688"/>
              </a:lnSpc>
              <a:buFont typeface="Arial"/>
              <a:buChar char="•"/>
            </a:pPr>
            <a:r>
              <a:rPr lang="en-US" sz="3349">
                <a:solidFill>
                  <a:srgbClr val="FFFFFF"/>
                </a:solidFill>
                <a:latin typeface="Canva Sans Bold"/>
              </a:rPr>
              <a:t>Write the Story: Ensure you accompany your diagram with a narrative that focuses on the whys.</a:t>
            </a:r>
          </a:p>
          <a:p>
            <a:pPr>
              <a:lnSpc>
                <a:spcPts val="4688"/>
              </a:lnSpc>
            </a:pPr>
          </a:p>
          <a:p>
            <a:pPr marL="723104" indent="-361552" lvl="1">
              <a:lnSpc>
                <a:spcPts val="4688"/>
              </a:lnSpc>
              <a:buFont typeface="Arial"/>
              <a:buChar char="•"/>
            </a:pPr>
            <a:r>
              <a:rPr lang="en-US" sz="3349">
                <a:solidFill>
                  <a:srgbClr val="FFFFFF"/>
                </a:solidFill>
                <a:latin typeface="Canva Sans Bold"/>
              </a:rPr>
              <a:t> Review the analysis with someone who wasn’t involved in the breakdown but knows the tasks well enough to check for consistency. </a:t>
            </a:r>
          </a:p>
          <a:p>
            <a:pPr>
              <a:lnSpc>
                <a:spcPts val="4688"/>
              </a:lnSpc>
            </a:pPr>
          </a:p>
        </p:txBody>
      </p:sp>
      <p:sp>
        <p:nvSpPr>
          <p:cNvPr name="Freeform 5" id="5"/>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462870"/>
            <a:ext cx="15215667" cy="1467479"/>
          </a:xfrm>
          <a:prstGeom prst="rect">
            <a:avLst/>
          </a:prstGeom>
        </p:spPr>
        <p:txBody>
          <a:bodyPr anchor="t" rtlCol="false" tIns="0" lIns="0" bIns="0" rIns="0">
            <a:spAutoFit/>
          </a:bodyPr>
          <a:lstStyle/>
          <a:p>
            <a:pPr algn="ctr">
              <a:lnSpc>
                <a:spcPts val="12040"/>
              </a:lnSpc>
              <a:spcBef>
                <a:spcPct val="0"/>
              </a:spcBef>
            </a:pPr>
            <a:r>
              <a:rPr lang="en-US" sz="8600">
                <a:solidFill>
                  <a:srgbClr val="FFFFFF"/>
                </a:solidFill>
                <a:latin typeface="Canva Sans Bold"/>
              </a:rPr>
              <a:t>M</a:t>
            </a:r>
            <a:r>
              <a:rPr lang="en-US" sz="8600">
                <a:solidFill>
                  <a:srgbClr val="FFFFFF"/>
                </a:solidFill>
                <a:latin typeface="Canva Sans Bold"/>
              </a:rPr>
              <a:t>easurement and Testing</a:t>
            </a:r>
          </a:p>
        </p:txBody>
      </p:sp>
      <p:sp>
        <p:nvSpPr>
          <p:cNvPr name="TextBox 3" id="3"/>
          <p:cNvSpPr txBox="true"/>
          <p:nvPr/>
        </p:nvSpPr>
        <p:spPr>
          <a:xfrm rot="0">
            <a:off x="99632" y="2464481"/>
            <a:ext cx="18088735" cy="50057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Here, you assess how well your design meets user needs and facilitates task completion. </a:t>
            </a:r>
          </a:p>
          <a:p>
            <a:pPr>
              <a:lnSpc>
                <a:spcPts val="4969"/>
              </a:lnSpc>
            </a:pPr>
          </a:p>
          <a:p>
            <a:pPr marL="766444" indent="-383222" lvl="1">
              <a:lnSpc>
                <a:spcPts val="4969"/>
              </a:lnSpc>
              <a:buFont typeface="Arial"/>
              <a:buChar char="•"/>
            </a:pPr>
            <a:r>
              <a:rPr lang="en-US" sz="3549">
                <a:solidFill>
                  <a:srgbClr val="FFFFFF"/>
                </a:solidFill>
                <a:latin typeface="Canva Sans Bold"/>
              </a:rPr>
              <a:t>There are various methods to perform testing some of them are : </a:t>
            </a:r>
          </a:p>
          <a:p>
            <a:pPr marL="2299333" indent="-574833" lvl="3">
              <a:lnSpc>
                <a:spcPts val="4969"/>
              </a:lnSpc>
              <a:buFont typeface="Arial"/>
              <a:buChar char="￭"/>
            </a:pPr>
            <a:r>
              <a:rPr lang="en-US" sz="3549">
                <a:solidFill>
                  <a:srgbClr val="FFFFFF"/>
                </a:solidFill>
                <a:latin typeface="Canva Sans Bold"/>
              </a:rPr>
              <a:t>Usability Testing</a:t>
            </a:r>
          </a:p>
          <a:p>
            <a:pPr marL="2299333" indent="-574833" lvl="3">
              <a:lnSpc>
                <a:spcPts val="4969"/>
              </a:lnSpc>
              <a:buFont typeface="Arial"/>
              <a:buChar char="￭"/>
            </a:pPr>
            <a:r>
              <a:rPr lang="en-US" sz="3549">
                <a:solidFill>
                  <a:srgbClr val="FFFFFF"/>
                </a:solidFill>
                <a:latin typeface="Canva Sans Bold"/>
              </a:rPr>
              <a:t>User Surveys</a:t>
            </a:r>
          </a:p>
          <a:p>
            <a:pPr marL="2299333" indent="-574833" lvl="3">
              <a:lnSpc>
                <a:spcPts val="4969"/>
              </a:lnSpc>
              <a:buFont typeface="Arial"/>
              <a:buChar char="￭"/>
            </a:pPr>
            <a:r>
              <a:rPr lang="en-US" sz="3549">
                <a:solidFill>
                  <a:srgbClr val="FFFFFF"/>
                </a:solidFill>
                <a:latin typeface="Canva Sans Bold"/>
              </a:rPr>
              <a:t>A/B Testing</a:t>
            </a:r>
          </a:p>
          <a:p>
            <a:pPr>
              <a:lnSpc>
                <a:spcPts val="4969"/>
              </a:lnSpc>
            </a:pP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196218"/>
            <a:ext cx="10695214" cy="1493514"/>
          </a:xfrm>
          <a:prstGeom prst="rect">
            <a:avLst/>
          </a:prstGeom>
        </p:spPr>
        <p:txBody>
          <a:bodyPr anchor="t" rtlCol="false" tIns="0" lIns="0" bIns="0" rIns="0">
            <a:spAutoFit/>
          </a:bodyPr>
          <a:lstStyle/>
          <a:p>
            <a:pPr algn="ctr">
              <a:lnSpc>
                <a:spcPts val="12180"/>
              </a:lnSpc>
              <a:spcBef>
                <a:spcPct val="0"/>
              </a:spcBef>
            </a:pPr>
            <a:r>
              <a:rPr lang="en-US" sz="8700">
                <a:solidFill>
                  <a:srgbClr val="FFFFFF"/>
                </a:solidFill>
                <a:latin typeface="Canva Sans Bold"/>
              </a:rPr>
              <a:t>U</a:t>
            </a:r>
            <a:r>
              <a:rPr lang="en-US" sz="8700">
                <a:solidFill>
                  <a:srgbClr val="FFFFFF"/>
                </a:solidFill>
                <a:latin typeface="Canva Sans Bold"/>
              </a:rPr>
              <a:t>sability Testing</a:t>
            </a:r>
          </a:p>
        </p:txBody>
      </p:sp>
      <p:sp>
        <p:nvSpPr>
          <p:cNvPr name="TextBox 3" id="3"/>
          <p:cNvSpPr txBox="true"/>
          <p:nvPr/>
        </p:nvSpPr>
        <p:spPr>
          <a:xfrm rot="0">
            <a:off x="0" y="2207079"/>
            <a:ext cx="17655268" cy="37484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Usability testing is a method of evaluating the usability of a digital product by observing users as they interact with it. </a:t>
            </a:r>
          </a:p>
          <a:p>
            <a:pPr>
              <a:lnSpc>
                <a:spcPts val="4969"/>
              </a:lnSpc>
            </a:pPr>
          </a:p>
          <a:p>
            <a:pPr marL="766444" indent="-383222" lvl="1">
              <a:lnSpc>
                <a:spcPts val="4969"/>
              </a:lnSpc>
              <a:buFont typeface="Arial"/>
              <a:buChar char="•"/>
            </a:pPr>
            <a:r>
              <a:rPr lang="en-US" sz="3549">
                <a:solidFill>
                  <a:srgbClr val="FFFFFF"/>
                </a:solidFill>
                <a:latin typeface="Canva Sans Bold"/>
              </a:rPr>
              <a:t>The goal of usability testing is to identify user interface (UI) issues and usability problems, and to gather feedback on the user experience (UX) of the digital product.</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4002063" y="2114436"/>
            <a:ext cx="10283874" cy="7288291"/>
          </a:xfrm>
          <a:custGeom>
            <a:avLst/>
            <a:gdLst/>
            <a:ahLst/>
            <a:cxnLst/>
            <a:rect r="r" b="b" t="t" l="l"/>
            <a:pathLst>
              <a:path h="7288291" w="10283874">
                <a:moveTo>
                  <a:pt x="0" y="0"/>
                </a:moveTo>
                <a:lnTo>
                  <a:pt x="10283874" y="0"/>
                </a:lnTo>
                <a:lnTo>
                  <a:pt x="10283874" y="7288291"/>
                </a:lnTo>
                <a:lnTo>
                  <a:pt x="0" y="7288291"/>
                </a:lnTo>
                <a:lnTo>
                  <a:pt x="0" y="0"/>
                </a:lnTo>
                <a:close/>
              </a:path>
            </a:pathLst>
          </a:custGeom>
          <a:blipFill>
            <a:blip r:embed="rId2"/>
            <a:stretch>
              <a:fillRect l="-1053" t="-13951" r="-1053" b="0"/>
            </a:stretch>
          </a:blipFill>
        </p:spPr>
      </p:sp>
      <p:sp>
        <p:nvSpPr>
          <p:cNvPr name="TextBox 3" id="3"/>
          <p:cNvSpPr txBox="true"/>
          <p:nvPr/>
        </p:nvSpPr>
        <p:spPr>
          <a:xfrm rot="0">
            <a:off x="-1857375" y="-32200"/>
            <a:ext cx="17798249" cy="1460493"/>
          </a:xfrm>
          <a:prstGeom prst="rect">
            <a:avLst/>
          </a:prstGeom>
        </p:spPr>
        <p:txBody>
          <a:bodyPr anchor="t" rtlCol="false" tIns="0" lIns="0" bIns="0" rIns="0">
            <a:spAutoFit/>
          </a:bodyPr>
          <a:lstStyle/>
          <a:p>
            <a:pPr algn="ctr">
              <a:lnSpc>
                <a:spcPts val="11900"/>
              </a:lnSpc>
              <a:spcBef>
                <a:spcPct val="0"/>
              </a:spcBef>
            </a:pPr>
            <a:r>
              <a:rPr lang="en-US" sz="8500">
                <a:solidFill>
                  <a:srgbClr val="FFFFFF"/>
                </a:solidFill>
                <a:latin typeface="Canva Sans Bold"/>
              </a:rPr>
              <a:t>Usability Testing Methods</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2172607"/>
            <a:ext cx="17798249" cy="563435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Usability Testing is an Iterative Process to make usability testing work best, you should:</a:t>
            </a:r>
          </a:p>
          <a:p>
            <a:pPr marL="2299333" indent="-574833" lvl="3">
              <a:lnSpc>
                <a:spcPts val="4969"/>
              </a:lnSpc>
              <a:buFont typeface="Arial"/>
              <a:buChar char="￭"/>
            </a:pPr>
            <a:r>
              <a:rPr lang="en-US" sz="3549">
                <a:solidFill>
                  <a:srgbClr val="FFFFFF"/>
                </a:solidFill>
                <a:latin typeface="Canva Sans Bold"/>
              </a:rPr>
              <a:t>Define the goals and objectives of the usability test.</a:t>
            </a:r>
          </a:p>
          <a:p>
            <a:pPr marL="2299333" indent="-574833" lvl="3">
              <a:lnSpc>
                <a:spcPts val="4969"/>
              </a:lnSpc>
              <a:buFont typeface="Arial"/>
              <a:buChar char="￭"/>
            </a:pPr>
            <a:r>
              <a:rPr lang="en-US" sz="3549">
                <a:solidFill>
                  <a:srgbClr val="FFFFFF"/>
                </a:solidFill>
                <a:latin typeface="Canva Sans Bold"/>
              </a:rPr>
              <a:t>Set user tasks –</a:t>
            </a:r>
          </a:p>
          <a:p>
            <a:pPr marL="3065778" indent="-613156" lvl="4">
              <a:lnSpc>
                <a:spcPts val="4969"/>
              </a:lnSpc>
              <a:buFont typeface="Arial"/>
              <a:buChar char="•"/>
            </a:pPr>
            <a:r>
              <a:rPr lang="en-US" sz="3549">
                <a:solidFill>
                  <a:srgbClr val="FFFFFF"/>
                </a:solidFill>
                <a:latin typeface="Canva Sans Bold"/>
              </a:rPr>
              <a:t> Prioritize the most important tasks to meet objectives </a:t>
            </a:r>
          </a:p>
          <a:p>
            <a:pPr marL="3065778" indent="-613156" lvl="4">
              <a:lnSpc>
                <a:spcPts val="4969"/>
              </a:lnSpc>
              <a:buFont typeface="Arial"/>
              <a:buChar char="•"/>
            </a:pPr>
            <a:r>
              <a:rPr lang="en-US" sz="3549">
                <a:solidFill>
                  <a:srgbClr val="FFFFFF"/>
                </a:solidFill>
                <a:latin typeface="Canva Sans Bold"/>
              </a:rPr>
              <a:t>Clearly define tasks with realistic goals.</a:t>
            </a:r>
          </a:p>
          <a:p>
            <a:pPr marL="3065778" indent="-613156" lvl="4">
              <a:lnSpc>
                <a:spcPts val="4969"/>
              </a:lnSpc>
              <a:buFont typeface="Arial"/>
              <a:buChar char="•"/>
            </a:pPr>
            <a:r>
              <a:rPr lang="en-US" sz="3549">
                <a:solidFill>
                  <a:srgbClr val="FFFFFF"/>
                </a:solidFill>
                <a:latin typeface="Canva Sans Bold"/>
              </a:rPr>
              <a:t>Create scenarios where users can try to use the design naturally.</a:t>
            </a:r>
          </a:p>
          <a:p>
            <a:pPr marL="2299333" indent="-574833" lvl="3">
              <a:lnSpc>
                <a:spcPts val="4969"/>
              </a:lnSpc>
              <a:buFont typeface="Arial"/>
              <a:buChar char="￭"/>
            </a:pPr>
            <a:r>
              <a:rPr lang="en-US" sz="3549">
                <a:solidFill>
                  <a:srgbClr val="FFFFFF"/>
                </a:solidFill>
                <a:latin typeface="Canva Sans Bold"/>
              </a:rPr>
              <a:t> Recruit testers </a:t>
            </a:r>
          </a:p>
          <a:p>
            <a:pPr marL="2299333" indent="-574833" lvl="3">
              <a:lnSpc>
                <a:spcPts val="4969"/>
              </a:lnSpc>
              <a:buFont typeface="Arial"/>
              <a:buChar char="￭"/>
            </a:pPr>
            <a:r>
              <a:rPr lang="en-US" sz="3549">
                <a:solidFill>
                  <a:srgbClr val="FFFFFF"/>
                </a:solidFill>
                <a:latin typeface="Canva Sans Bold"/>
              </a:rPr>
              <a:t>Facilitate/Moderate testing</a:t>
            </a:r>
          </a:p>
        </p:txBody>
      </p:sp>
      <p:sp>
        <p:nvSpPr>
          <p:cNvPr name="TextBox 3" id="3"/>
          <p:cNvSpPr txBox="true"/>
          <p:nvPr/>
        </p:nvSpPr>
        <p:spPr>
          <a:xfrm rot="0">
            <a:off x="-346982" y="49443"/>
            <a:ext cx="17798249" cy="1460493"/>
          </a:xfrm>
          <a:prstGeom prst="rect">
            <a:avLst/>
          </a:prstGeom>
        </p:spPr>
        <p:txBody>
          <a:bodyPr anchor="t" rtlCol="false" tIns="0" lIns="0" bIns="0" rIns="0">
            <a:spAutoFit/>
          </a:bodyPr>
          <a:lstStyle/>
          <a:p>
            <a:pPr algn="ctr">
              <a:lnSpc>
                <a:spcPts val="11900"/>
              </a:lnSpc>
              <a:spcBef>
                <a:spcPct val="0"/>
              </a:spcBef>
            </a:pPr>
            <a:r>
              <a:rPr lang="en-US" sz="8500">
                <a:solidFill>
                  <a:srgbClr val="FFFFFF"/>
                </a:solidFill>
                <a:latin typeface="Canva Sans Bold"/>
              </a:rPr>
              <a:t>How to conduct a usability test?</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1658756"/>
            <a:ext cx="18288000" cy="4420870"/>
          </a:xfrm>
          <a:prstGeom prst="rect">
            <a:avLst/>
          </a:prstGeom>
        </p:spPr>
        <p:txBody>
          <a:bodyPr anchor="t" rtlCol="false" tIns="0" lIns="0" bIns="0" rIns="0">
            <a:spAutoFit/>
          </a:bodyPr>
          <a:lstStyle/>
          <a:p>
            <a:pPr>
              <a:lnSpc>
                <a:spcPts val="5389"/>
              </a:lnSpc>
            </a:pPr>
          </a:p>
          <a:p>
            <a:pPr marL="766444" indent="-383222" lvl="1">
              <a:lnSpc>
                <a:spcPts val="4969"/>
              </a:lnSpc>
              <a:buFont typeface="Arial"/>
              <a:buChar char="•"/>
            </a:pPr>
            <a:r>
              <a:rPr lang="en-US" sz="3549">
                <a:solidFill>
                  <a:srgbClr val="FCFCFA"/>
                </a:solidFill>
                <a:latin typeface="Canva Sans Bold"/>
              </a:rPr>
              <a:t>Surveys are a quick and efficient way to gather feedback from a large group of users. </a:t>
            </a:r>
          </a:p>
          <a:p>
            <a:pPr>
              <a:lnSpc>
                <a:spcPts val="4969"/>
              </a:lnSpc>
            </a:pPr>
          </a:p>
          <a:p>
            <a:pPr marL="766444" indent="-383222" lvl="1">
              <a:lnSpc>
                <a:spcPts val="4969"/>
              </a:lnSpc>
              <a:buFont typeface="Arial"/>
              <a:buChar char="•"/>
            </a:pPr>
            <a:r>
              <a:rPr lang="en-US" sz="3549">
                <a:solidFill>
                  <a:srgbClr val="FCFCFA"/>
                </a:solidFill>
                <a:latin typeface="Canva Sans Bold"/>
              </a:rPr>
              <a:t>They're helpful for understanding user attitudes, preferences, and general behaviors related to the design.</a:t>
            </a:r>
          </a:p>
          <a:p>
            <a:pPr>
              <a:lnSpc>
                <a:spcPts val="4969"/>
              </a:lnSpc>
            </a:pPr>
          </a:p>
        </p:txBody>
      </p:sp>
      <p:sp>
        <p:nvSpPr>
          <p:cNvPr name="TextBox 3" id="3"/>
          <p:cNvSpPr txBox="true"/>
          <p:nvPr/>
        </p:nvSpPr>
        <p:spPr>
          <a:xfrm rot="0">
            <a:off x="1194027" y="231917"/>
            <a:ext cx="15899946" cy="1493514"/>
          </a:xfrm>
          <a:prstGeom prst="rect">
            <a:avLst/>
          </a:prstGeom>
        </p:spPr>
        <p:txBody>
          <a:bodyPr anchor="t" rtlCol="false" tIns="0" lIns="0" bIns="0" rIns="0">
            <a:spAutoFit/>
          </a:bodyPr>
          <a:lstStyle/>
          <a:p>
            <a:pPr algn="ctr">
              <a:lnSpc>
                <a:spcPts val="12180"/>
              </a:lnSpc>
              <a:spcBef>
                <a:spcPct val="0"/>
              </a:spcBef>
            </a:pPr>
            <a:r>
              <a:rPr lang="en-US" sz="8700">
                <a:solidFill>
                  <a:srgbClr val="FCFCFA"/>
                </a:solidFill>
                <a:latin typeface="Canva Sans Bold"/>
              </a:rPr>
              <a:t>User Surveys</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462915" y="986155"/>
            <a:ext cx="6796385" cy="8272145"/>
          </a:xfrm>
          <a:custGeom>
            <a:avLst/>
            <a:gdLst/>
            <a:ahLst/>
            <a:cxnLst/>
            <a:rect r="r" b="b" t="t" l="l"/>
            <a:pathLst>
              <a:path h="8272145" w="6796385">
                <a:moveTo>
                  <a:pt x="0" y="0"/>
                </a:moveTo>
                <a:lnTo>
                  <a:pt x="6796385" y="0"/>
                </a:lnTo>
                <a:lnTo>
                  <a:pt x="6796385" y="8272145"/>
                </a:lnTo>
                <a:lnTo>
                  <a:pt x="0" y="8272145"/>
                </a:lnTo>
                <a:lnTo>
                  <a:pt x="0" y="0"/>
                </a:lnTo>
                <a:close/>
              </a:path>
            </a:pathLst>
          </a:custGeom>
          <a:blipFill>
            <a:blip r:embed="rId4"/>
            <a:stretch>
              <a:fillRect l="-3527" t="0" r="-6730" b="0"/>
            </a:stretch>
          </a:blipFill>
        </p:spPr>
      </p:sp>
      <p:sp>
        <p:nvSpPr>
          <p:cNvPr name="TextBox 4" id="4"/>
          <p:cNvSpPr txBox="true"/>
          <p:nvPr/>
        </p:nvSpPr>
        <p:spPr>
          <a:xfrm rot="0">
            <a:off x="1028700" y="900430"/>
            <a:ext cx="8789608" cy="8480784"/>
          </a:xfrm>
          <a:prstGeom prst="rect">
            <a:avLst/>
          </a:prstGeom>
        </p:spPr>
        <p:txBody>
          <a:bodyPr anchor="t" rtlCol="false" tIns="0" lIns="0" bIns="0" rIns="0">
            <a:spAutoFit/>
          </a:bodyPr>
          <a:lstStyle/>
          <a:p>
            <a:pPr algn="just">
              <a:lnSpc>
                <a:spcPts val="3555"/>
              </a:lnSpc>
            </a:pPr>
            <a:r>
              <a:rPr lang="en-US" sz="2236">
                <a:solidFill>
                  <a:srgbClr val="FEFFFF"/>
                </a:solidFill>
                <a:latin typeface="Canva Sans Italics"/>
              </a:rPr>
              <a:t>“…it no longer makes sense to regard HCI as a specialty of computer science; HCI has grown to be broader, larger and much more diverse than computer science itself. </a:t>
            </a:r>
            <a:r>
              <a:rPr lang="en-US" sz="2236">
                <a:solidFill>
                  <a:srgbClr val="5CE1E6"/>
                </a:solidFill>
                <a:latin typeface="Canva Sans Italics"/>
              </a:rPr>
              <a:t>HCI expanded from its initial focus on individual and generic user behavior to include social and organizational computing, accessibility for the elderly, the cognitively and physically impaired, and for all people, and for the widest possible spectrum of human experiences and activities. </a:t>
            </a:r>
            <a:r>
              <a:rPr lang="en-US" sz="2236">
                <a:solidFill>
                  <a:srgbClr val="FEFFFF"/>
                </a:solidFill>
                <a:latin typeface="Canva Sans Italics"/>
              </a:rPr>
              <a:t>It expanded from desktop office applications to include games, learning and education, commerce, health and medical applications, emergency planning and response, and systems to support collaboration and community. It expanded from early graphical user interfaces to include myriad interaction techniques and devices, multi-modal interactions, tool support for model-based user interface specification, and a host of emerging ubiquitous, handheld and context-aware interactions.”</a:t>
            </a:r>
          </a:p>
          <a:p>
            <a:pPr algn="just">
              <a:lnSpc>
                <a:spcPts val="3555"/>
              </a:lnSpc>
            </a:pPr>
          </a:p>
          <a:p>
            <a:pPr algn="just">
              <a:lnSpc>
                <a:spcPts val="3555"/>
              </a:lnSpc>
            </a:pPr>
            <a:r>
              <a:rPr lang="en-US" sz="2236">
                <a:solidFill>
                  <a:srgbClr val="FEFFFF"/>
                </a:solidFill>
                <a:latin typeface="Canva Sans Italics"/>
              </a:rPr>
              <a:t>— John M. Carroll, author and a founder of the field of human-computer interaction.</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5303171" y="-47398"/>
            <a:ext cx="6783586" cy="1635124"/>
          </a:xfrm>
          <a:prstGeom prst="rect">
            <a:avLst/>
          </a:prstGeom>
        </p:spPr>
        <p:txBody>
          <a:bodyPr anchor="t" rtlCol="false" tIns="0" lIns="0" bIns="0" rIns="0">
            <a:spAutoFit/>
          </a:bodyPr>
          <a:lstStyle/>
          <a:p>
            <a:pPr algn="ctr">
              <a:lnSpc>
                <a:spcPts val="13300"/>
              </a:lnSpc>
              <a:spcBef>
                <a:spcPct val="0"/>
              </a:spcBef>
            </a:pPr>
            <a:r>
              <a:rPr lang="en-US" sz="9500">
                <a:solidFill>
                  <a:srgbClr val="FFFFFF"/>
                </a:solidFill>
                <a:latin typeface="Canva Sans Bold"/>
              </a:rPr>
              <a:t>A/B Testing</a:t>
            </a:r>
          </a:p>
        </p:txBody>
      </p:sp>
      <p:sp>
        <p:nvSpPr>
          <p:cNvPr name="TextBox 3" id="3"/>
          <p:cNvSpPr txBox="true"/>
          <p:nvPr/>
        </p:nvSpPr>
        <p:spPr>
          <a:xfrm rot="0">
            <a:off x="0" y="1658756"/>
            <a:ext cx="18288000" cy="5049520"/>
          </a:xfrm>
          <a:prstGeom prst="rect">
            <a:avLst/>
          </a:prstGeom>
        </p:spPr>
        <p:txBody>
          <a:bodyPr anchor="t" rtlCol="false" tIns="0" lIns="0" bIns="0" rIns="0">
            <a:spAutoFit/>
          </a:bodyPr>
          <a:lstStyle/>
          <a:p>
            <a:pPr>
              <a:lnSpc>
                <a:spcPts val="5389"/>
              </a:lnSpc>
            </a:pPr>
          </a:p>
          <a:p>
            <a:pPr marL="766444" indent="-383222" lvl="1">
              <a:lnSpc>
                <a:spcPts val="4969"/>
              </a:lnSpc>
              <a:buFont typeface="Arial"/>
              <a:buChar char="•"/>
            </a:pPr>
            <a:r>
              <a:rPr lang="en-US" sz="3549">
                <a:solidFill>
                  <a:srgbClr val="FCFCFA"/>
                </a:solidFill>
                <a:latin typeface="Canva Sans Bold"/>
              </a:rPr>
              <a:t>This method compares two design variations  (A and B) to see which one performs better. </a:t>
            </a:r>
          </a:p>
          <a:p>
            <a:pPr>
              <a:lnSpc>
                <a:spcPts val="4969"/>
              </a:lnSpc>
            </a:pPr>
          </a:p>
          <a:p>
            <a:pPr marL="766444" indent="-383222" lvl="1">
              <a:lnSpc>
                <a:spcPts val="4969"/>
              </a:lnSpc>
              <a:buFont typeface="Arial"/>
              <a:buChar char="•"/>
            </a:pPr>
            <a:r>
              <a:rPr lang="en-US" sz="3549">
                <a:solidFill>
                  <a:srgbClr val="FCFCFA"/>
                </a:solidFill>
                <a:latin typeface="Canva Sans Bold"/>
              </a:rPr>
              <a:t>It provides statistically significant data on user behavior and is useful for optimizing specific elements like button placement or layout.</a:t>
            </a:r>
          </a:p>
          <a:p>
            <a:pPr>
              <a:lnSpc>
                <a:spcPts val="4969"/>
              </a:lnSpc>
            </a:pPr>
          </a:p>
          <a:p>
            <a:pPr marL="766444" indent="-383222" lvl="1">
              <a:lnSpc>
                <a:spcPts val="4969"/>
              </a:lnSpc>
              <a:buFont typeface="Arial"/>
              <a:buChar char="•"/>
            </a:pPr>
            <a:r>
              <a:rPr lang="en-US" sz="3549">
                <a:solidFill>
                  <a:srgbClr val="FCFCFA"/>
                </a:solidFill>
                <a:latin typeface="Canva Sans Bold"/>
              </a:rPr>
              <a:t>A/B testing only tests specific variations, not the overall design concept.</a:t>
            </a:r>
          </a:p>
        </p:txBody>
      </p:sp>
      <p:sp>
        <p:nvSpPr>
          <p:cNvPr name="Freeform 4" id="4"/>
          <p:cNvSpPr/>
          <p:nvPr/>
        </p:nvSpPr>
        <p:spPr>
          <a:xfrm flipH="false" flipV="false" rot="-10800000">
            <a:off x="4563319"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36512"/>
            <a:ext cx="12548841" cy="1493514"/>
          </a:xfrm>
          <a:prstGeom prst="rect">
            <a:avLst/>
          </a:prstGeom>
        </p:spPr>
        <p:txBody>
          <a:bodyPr anchor="t" rtlCol="false" tIns="0" lIns="0" bIns="0" rIns="0">
            <a:spAutoFit/>
          </a:bodyPr>
          <a:lstStyle/>
          <a:p>
            <a:pPr algn="ctr">
              <a:lnSpc>
                <a:spcPts val="12180"/>
              </a:lnSpc>
              <a:spcBef>
                <a:spcPct val="0"/>
              </a:spcBef>
            </a:pPr>
            <a:r>
              <a:rPr lang="en-US" sz="8700">
                <a:solidFill>
                  <a:srgbClr val="FFFFFF"/>
                </a:solidFill>
                <a:latin typeface="Canva Sans Bold"/>
              </a:rPr>
              <a:t>Iterating the Design</a:t>
            </a:r>
          </a:p>
        </p:txBody>
      </p:sp>
      <p:sp>
        <p:nvSpPr>
          <p:cNvPr name="TextBox 3" id="3"/>
          <p:cNvSpPr txBox="true"/>
          <p:nvPr/>
        </p:nvSpPr>
        <p:spPr>
          <a:xfrm rot="0">
            <a:off x="199265" y="1709284"/>
            <a:ext cx="18088735" cy="75203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Iterating a design is the act of continuously creating, testing, and refining an aspect within a development process </a:t>
            </a:r>
          </a:p>
          <a:p>
            <a:pPr marL="766444" indent="-383222" lvl="1">
              <a:lnSpc>
                <a:spcPts val="4969"/>
              </a:lnSpc>
              <a:buFont typeface="Arial"/>
              <a:buChar char="•"/>
            </a:pPr>
            <a:r>
              <a:rPr lang="en-US" sz="3549">
                <a:solidFill>
                  <a:srgbClr val="FFFFFF"/>
                </a:solidFill>
                <a:latin typeface="Canva Sans Bold"/>
              </a:rPr>
              <a:t>This process involves making incremental enhancements to a specific area in the development process such as:</a:t>
            </a:r>
          </a:p>
          <a:p>
            <a:pPr marL="1532889" indent="-510963" lvl="2">
              <a:lnSpc>
                <a:spcPts val="4969"/>
              </a:lnSpc>
              <a:buFont typeface="Arial"/>
              <a:buChar char="⚬"/>
            </a:pPr>
            <a:r>
              <a:rPr lang="en-US" sz="3549">
                <a:solidFill>
                  <a:srgbClr val="FFFFFF"/>
                </a:solidFill>
                <a:latin typeface="Canva Sans Bold"/>
              </a:rPr>
              <a:t>UI elements</a:t>
            </a:r>
          </a:p>
          <a:p>
            <a:pPr marL="1532889" indent="-510963" lvl="2">
              <a:lnSpc>
                <a:spcPts val="4969"/>
              </a:lnSpc>
              <a:buFont typeface="Arial"/>
              <a:buChar char="⚬"/>
            </a:pPr>
            <a:r>
              <a:rPr lang="en-US" sz="3549">
                <a:solidFill>
                  <a:srgbClr val="FFFFFF"/>
                </a:solidFill>
                <a:latin typeface="Canva Sans Bold"/>
              </a:rPr>
              <a:t>Functionality</a:t>
            </a:r>
          </a:p>
          <a:p>
            <a:pPr marL="1532889" indent="-510963" lvl="2">
              <a:lnSpc>
                <a:spcPts val="4969"/>
              </a:lnSpc>
              <a:buFont typeface="Arial"/>
              <a:buChar char="⚬"/>
            </a:pPr>
            <a:r>
              <a:rPr lang="en-US" sz="3549">
                <a:solidFill>
                  <a:srgbClr val="FFFFFF"/>
                </a:solidFill>
                <a:latin typeface="Canva Sans Bold"/>
              </a:rPr>
              <a:t>Requirements</a:t>
            </a:r>
          </a:p>
          <a:p>
            <a:pPr marL="766444" indent="-383222" lvl="1">
              <a:lnSpc>
                <a:spcPts val="4969"/>
              </a:lnSpc>
              <a:buFont typeface="Arial"/>
              <a:buChar char="•"/>
            </a:pPr>
            <a:r>
              <a:rPr lang="en-US" sz="3549">
                <a:solidFill>
                  <a:srgbClr val="FFFFFF"/>
                </a:solidFill>
                <a:latin typeface="Canva Sans Bold"/>
              </a:rPr>
              <a:t>This process creates a end product that aligns more with the client’s needs</a:t>
            </a:r>
          </a:p>
          <a:p>
            <a:pPr>
              <a:lnSpc>
                <a:spcPts val="4969"/>
              </a:lnSpc>
            </a:pPr>
          </a:p>
          <a:p>
            <a:pPr marL="766444" indent="-383222" lvl="1">
              <a:lnSpc>
                <a:spcPts val="4969"/>
              </a:lnSpc>
              <a:buFont typeface="Arial"/>
              <a:buChar char="•"/>
            </a:pPr>
            <a:r>
              <a:rPr lang="en-US" sz="3549">
                <a:solidFill>
                  <a:srgbClr val="FFFFFF"/>
                </a:solidFill>
                <a:latin typeface="Canva Sans Bold"/>
              </a:rPr>
              <a:t>Example:</a:t>
            </a:r>
          </a:p>
          <a:p>
            <a:pPr marL="1532889" indent="-510963" lvl="2">
              <a:lnSpc>
                <a:spcPts val="4969"/>
              </a:lnSpc>
              <a:buFont typeface="Arial"/>
              <a:buChar char="⚬"/>
            </a:pPr>
            <a:r>
              <a:rPr lang="en-US" sz="3549">
                <a:solidFill>
                  <a:srgbClr val="FFFFFF"/>
                </a:solidFill>
                <a:latin typeface="Canva Sans Bold"/>
              </a:rPr>
              <a:t>Data in graphs and charts may need to be adjusted to further improve the clarity or users understanding of the data according to the client’s needs  </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9000"/>
            </a:blip>
            <a:stretch>
              <a:fillRect l="0" t="-8055" r="0" b="-8055"/>
            </a:stretch>
          </a:blipFill>
        </p:spPr>
      </p:sp>
      <p:sp>
        <p:nvSpPr>
          <p:cNvPr name="Freeform 3" id="3"/>
          <p:cNvSpPr/>
          <p:nvPr/>
        </p:nvSpPr>
        <p:spPr>
          <a:xfrm flipH="false" flipV="false" rot="0">
            <a:off x="-150709" y="3843999"/>
            <a:ext cx="18438709" cy="2599003"/>
          </a:xfrm>
          <a:custGeom>
            <a:avLst/>
            <a:gdLst/>
            <a:ahLst/>
            <a:cxnLst/>
            <a:rect r="r" b="b" t="t" l="l"/>
            <a:pathLst>
              <a:path h="2599003" w="18438709">
                <a:moveTo>
                  <a:pt x="0" y="0"/>
                </a:moveTo>
                <a:lnTo>
                  <a:pt x="18438709" y="0"/>
                </a:lnTo>
                <a:lnTo>
                  <a:pt x="18438709" y="2599002"/>
                </a:lnTo>
                <a:lnTo>
                  <a:pt x="0" y="2599002"/>
                </a:lnTo>
                <a:lnTo>
                  <a:pt x="0" y="0"/>
                </a:lnTo>
                <a:close/>
              </a:path>
            </a:pathLst>
          </a:custGeom>
          <a:blipFill>
            <a:blip r:embed="rId3">
              <a:alphaModFix amt="59000"/>
            </a:blip>
            <a:stretch>
              <a:fillRect l="0" t="-174807" r="0" b="-37352"/>
            </a:stretch>
          </a:blipFill>
        </p:spPr>
      </p:sp>
      <p:sp>
        <p:nvSpPr>
          <p:cNvPr name="TextBox 4" id="4"/>
          <p:cNvSpPr txBox="true"/>
          <p:nvPr/>
        </p:nvSpPr>
        <p:spPr>
          <a:xfrm rot="0">
            <a:off x="3550264" y="3875652"/>
            <a:ext cx="11187472" cy="2288046"/>
          </a:xfrm>
          <a:prstGeom prst="rect">
            <a:avLst/>
          </a:prstGeom>
        </p:spPr>
        <p:txBody>
          <a:bodyPr anchor="t" rtlCol="false" tIns="0" lIns="0" bIns="0" rIns="0">
            <a:spAutoFit/>
          </a:bodyPr>
          <a:lstStyle/>
          <a:p>
            <a:pPr algn="ctr">
              <a:lnSpc>
                <a:spcPts val="18787"/>
              </a:lnSpc>
              <a:spcBef>
                <a:spcPct val="0"/>
              </a:spcBef>
            </a:pPr>
            <a:r>
              <a:rPr lang="en-US" sz="13419">
                <a:solidFill>
                  <a:srgbClr val="000000"/>
                </a:solidFill>
                <a:latin typeface="Canva Sans Bold"/>
              </a:rPr>
              <a:t>Agile and UX</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328141" y="224793"/>
            <a:ext cx="6025872" cy="1309358"/>
          </a:xfrm>
          <a:prstGeom prst="rect">
            <a:avLst/>
          </a:prstGeom>
        </p:spPr>
        <p:txBody>
          <a:bodyPr anchor="t" rtlCol="false" tIns="0" lIns="0" bIns="0" rIns="0">
            <a:spAutoFit/>
          </a:bodyPr>
          <a:lstStyle/>
          <a:p>
            <a:pPr algn="ctr">
              <a:lnSpc>
                <a:spcPts val="10780"/>
              </a:lnSpc>
              <a:spcBef>
                <a:spcPct val="0"/>
              </a:spcBef>
            </a:pPr>
            <a:r>
              <a:rPr lang="en-US" sz="7700">
                <a:solidFill>
                  <a:srgbClr val="FFFFFF"/>
                </a:solidFill>
                <a:latin typeface="Canva Sans Bold"/>
              </a:rPr>
              <a:t>Agile and UX</a:t>
            </a:r>
          </a:p>
        </p:txBody>
      </p:sp>
      <p:sp>
        <p:nvSpPr>
          <p:cNvPr name="TextBox 3" id="3"/>
          <p:cNvSpPr txBox="true"/>
          <p:nvPr/>
        </p:nvSpPr>
        <p:spPr>
          <a:xfrm rot="0">
            <a:off x="395629" y="1457951"/>
            <a:ext cx="17496742" cy="9350978"/>
          </a:xfrm>
          <a:prstGeom prst="rect">
            <a:avLst/>
          </a:prstGeom>
        </p:spPr>
        <p:txBody>
          <a:bodyPr anchor="t" rtlCol="false" tIns="0" lIns="0" bIns="0" rIns="0">
            <a:spAutoFit/>
          </a:bodyPr>
          <a:lstStyle/>
          <a:p>
            <a:pPr algn="just">
              <a:lnSpc>
                <a:spcPts val="5951"/>
              </a:lnSpc>
            </a:pPr>
            <a:r>
              <a:rPr lang="en-US" sz="4251">
                <a:solidFill>
                  <a:srgbClr val="FFFFFF"/>
                </a:solidFill>
                <a:latin typeface="Canva Sans Bold"/>
                <a:ea typeface="Canva Sans Bold"/>
              </a:rPr>
              <a:t>●Agile</a:t>
            </a:r>
          </a:p>
          <a:p>
            <a:pPr algn="just" marL="745125" indent="-372563" lvl="1">
              <a:lnSpc>
                <a:spcPts val="4831"/>
              </a:lnSpc>
              <a:buFont typeface="Arial"/>
              <a:buChar char="•"/>
            </a:pPr>
            <a:r>
              <a:rPr lang="en-US" sz="3451">
                <a:solidFill>
                  <a:srgbClr val="FFFFFF"/>
                </a:solidFill>
                <a:latin typeface="Canva Sans Bold"/>
              </a:rPr>
              <a:t>The iterative approach to software development that spotlights collaboration, user/customer satisfaction, and flexibility</a:t>
            </a:r>
          </a:p>
          <a:p>
            <a:pPr algn="just" marL="745125" indent="-372563" lvl="1">
              <a:lnSpc>
                <a:spcPts val="4831"/>
              </a:lnSpc>
              <a:buFont typeface="Arial"/>
              <a:buChar char="•"/>
            </a:pPr>
            <a:r>
              <a:rPr lang="en-US" sz="3451">
                <a:solidFill>
                  <a:srgbClr val="FFFFFF"/>
                </a:solidFill>
                <a:latin typeface="Canva Sans Bold"/>
              </a:rPr>
              <a:t>This form of development involves slicing a large project down into smaller, more manageable sections called sprints</a:t>
            </a:r>
          </a:p>
          <a:p>
            <a:pPr algn="just">
              <a:lnSpc>
                <a:spcPts val="5531"/>
              </a:lnSpc>
            </a:pPr>
            <a:r>
              <a:rPr lang="en-US" sz="3951">
                <a:solidFill>
                  <a:srgbClr val="FFFFFF"/>
                </a:solidFill>
                <a:latin typeface="Canva Sans Bold"/>
                <a:ea typeface="Canva Sans Bold"/>
              </a:rPr>
              <a:t>●UX</a:t>
            </a:r>
          </a:p>
          <a:p>
            <a:pPr algn="just" marL="745125" indent="-372563" lvl="1">
              <a:lnSpc>
                <a:spcPts val="4831"/>
              </a:lnSpc>
              <a:buFont typeface="Arial"/>
              <a:buChar char="•"/>
            </a:pPr>
            <a:r>
              <a:rPr lang="en-US" sz="3451">
                <a:solidFill>
                  <a:srgbClr val="FFFFFF"/>
                </a:solidFill>
                <a:latin typeface="Canva Sans Bold"/>
              </a:rPr>
              <a:t>UX refers to the general experience that a given user has while interacting with a product or service.</a:t>
            </a:r>
          </a:p>
          <a:p>
            <a:pPr algn="just" marL="745125" indent="-372563" lvl="1">
              <a:lnSpc>
                <a:spcPts val="4831"/>
              </a:lnSpc>
              <a:buFont typeface="Arial"/>
              <a:buChar char="•"/>
            </a:pPr>
            <a:r>
              <a:rPr lang="en-US" sz="3451">
                <a:solidFill>
                  <a:srgbClr val="FFFFFF"/>
                </a:solidFill>
                <a:latin typeface="Canva Sans Bold"/>
              </a:rPr>
              <a:t>It surrounds all of the aspects of the user’s interactions and experiences with the product, company, and its services</a:t>
            </a:r>
          </a:p>
          <a:p>
            <a:pPr algn="just" marL="745125" indent="-372563" lvl="1">
              <a:lnSpc>
                <a:spcPts val="4831"/>
              </a:lnSpc>
              <a:buFont typeface="Arial"/>
              <a:buChar char="•"/>
            </a:pPr>
            <a:r>
              <a:rPr lang="en-US" sz="3451">
                <a:solidFill>
                  <a:srgbClr val="FFFFFF"/>
                </a:solidFill>
                <a:latin typeface="Canva Sans Bold"/>
              </a:rPr>
              <a:t>A streamlined user experience is very important for recurring customer retention. This encompasses the usability, accessibility, design, and performance of a product</a:t>
            </a:r>
          </a:p>
          <a:p>
            <a:pPr>
              <a:lnSpc>
                <a:spcPts val="4831"/>
              </a:lnSpc>
            </a:pPr>
          </a:p>
          <a:p>
            <a:pPr>
              <a:lnSpc>
                <a:spcPts val="4831"/>
              </a:lnSpc>
            </a:pPr>
          </a:p>
        </p:txBody>
      </p:sp>
      <p:sp>
        <p:nvSpPr>
          <p:cNvPr name="Freeform 4" id="4"/>
          <p:cNvSpPr/>
          <p:nvPr/>
        </p:nvSpPr>
        <p:spPr>
          <a:xfrm flipH="false" flipV="false" rot="-10800000">
            <a:off x="3044341" y="-1933509"/>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343946" y="311831"/>
            <a:ext cx="11873985" cy="1635124"/>
          </a:xfrm>
          <a:prstGeom prst="rect">
            <a:avLst/>
          </a:prstGeom>
        </p:spPr>
        <p:txBody>
          <a:bodyPr anchor="t" rtlCol="false" tIns="0" lIns="0" bIns="0" rIns="0">
            <a:spAutoFit/>
          </a:bodyPr>
          <a:lstStyle/>
          <a:p>
            <a:pPr>
              <a:lnSpc>
                <a:spcPts val="13300"/>
              </a:lnSpc>
              <a:spcBef>
                <a:spcPct val="0"/>
              </a:spcBef>
            </a:pPr>
            <a:r>
              <a:rPr lang="en-US" sz="9500">
                <a:solidFill>
                  <a:srgbClr val="FFFFFF"/>
                </a:solidFill>
                <a:latin typeface="Canva Sans Bold"/>
              </a:rPr>
              <a:t>Agile and UX design </a:t>
            </a:r>
          </a:p>
        </p:txBody>
      </p:sp>
      <p:sp>
        <p:nvSpPr>
          <p:cNvPr name="TextBox 3" id="3"/>
          <p:cNvSpPr txBox="true"/>
          <p:nvPr/>
        </p:nvSpPr>
        <p:spPr>
          <a:xfrm rot="0">
            <a:off x="0" y="2620003"/>
            <a:ext cx="18288000" cy="4246245"/>
          </a:xfrm>
          <a:prstGeom prst="rect">
            <a:avLst/>
          </a:prstGeom>
        </p:spPr>
        <p:txBody>
          <a:bodyPr anchor="t" rtlCol="false" tIns="0" lIns="0" bIns="0" rIns="0">
            <a:spAutoFit/>
          </a:bodyPr>
          <a:lstStyle/>
          <a:p>
            <a:pPr marL="744855" indent="-372428" lvl="1">
              <a:lnSpc>
                <a:spcPts val="4830"/>
              </a:lnSpc>
              <a:buFont typeface="Arial"/>
              <a:buChar char="•"/>
            </a:pPr>
            <a:r>
              <a:rPr lang="en-US" sz="3450">
                <a:solidFill>
                  <a:srgbClr val="FFFFFF"/>
                </a:solidFill>
                <a:latin typeface="Canva Sans Bold"/>
              </a:rPr>
              <a:t>An Agile and UX design process creates user-centered result that is brought up by smooth communication between the developers, designers, and stakeholders that aids in the end product being user-centered.</a:t>
            </a:r>
          </a:p>
          <a:p>
            <a:pPr>
              <a:lnSpc>
                <a:spcPts val="4830"/>
              </a:lnSpc>
            </a:pPr>
          </a:p>
          <a:p>
            <a:pPr marL="744855" indent="-372428" lvl="1">
              <a:lnSpc>
                <a:spcPts val="4830"/>
              </a:lnSpc>
              <a:buFont typeface="Arial"/>
              <a:buChar char="•"/>
            </a:pPr>
            <a:r>
              <a:rPr lang="en-US" sz="3450">
                <a:solidFill>
                  <a:srgbClr val="FFFFFF"/>
                </a:solidFill>
                <a:latin typeface="Canva Sans Bold"/>
              </a:rPr>
              <a:t>This approach to design is beneficial because it ensure the product is continuously improved upon because of Agile’s aspect of rapid testing and iteration. This leads to a more cohesive final product.</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0">
            <a:off x="10168559" y="2082144"/>
            <a:ext cx="7792452" cy="6412779"/>
          </a:xfrm>
          <a:custGeom>
            <a:avLst/>
            <a:gdLst/>
            <a:ahLst/>
            <a:cxnLst/>
            <a:rect r="r" b="b" t="t" l="l"/>
            <a:pathLst>
              <a:path h="6412779" w="7792452">
                <a:moveTo>
                  <a:pt x="0" y="0"/>
                </a:moveTo>
                <a:lnTo>
                  <a:pt x="7792452" y="0"/>
                </a:lnTo>
                <a:lnTo>
                  <a:pt x="7792452" y="6412779"/>
                </a:lnTo>
                <a:lnTo>
                  <a:pt x="0" y="6412779"/>
                </a:lnTo>
                <a:lnTo>
                  <a:pt x="0" y="0"/>
                </a:lnTo>
                <a:close/>
              </a:path>
            </a:pathLst>
          </a:custGeom>
          <a:blipFill>
            <a:blip r:embed="rId2"/>
            <a:stretch>
              <a:fillRect l="0" t="0" r="0" b="0"/>
            </a:stretch>
          </a:blipFill>
        </p:spPr>
      </p:sp>
      <p:sp>
        <p:nvSpPr>
          <p:cNvPr name="TextBox 3" id="3"/>
          <p:cNvSpPr txBox="true"/>
          <p:nvPr/>
        </p:nvSpPr>
        <p:spPr>
          <a:xfrm rot="0">
            <a:off x="1082879" y="295513"/>
            <a:ext cx="2189798" cy="1635124"/>
          </a:xfrm>
          <a:prstGeom prst="rect">
            <a:avLst/>
          </a:prstGeom>
        </p:spPr>
        <p:txBody>
          <a:bodyPr anchor="t" rtlCol="false" tIns="0" lIns="0" bIns="0" rIns="0">
            <a:spAutoFit/>
          </a:bodyPr>
          <a:lstStyle/>
          <a:p>
            <a:pPr algn="ctr">
              <a:lnSpc>
                <a:spcPts val="13300"/>
              </a:lnSpc>
              <a:spcBef>
                <a:spcPct val="0"/>
              </a:spcBef>
            </a:pPr>
            <a:r>
              <a:rPr lang="en-US" sz="9500">
                <a:solidFill>
                  <a:srgbClr val="FFFFFF"/>
                </a:solidFill>
                <a:latin typeface="Canva Sans Bold"/>
              </a:rPr>
              <a:t>HCI</a:t>
            </a:r>
          </a:p>
        </p:txBody>
      </p:sp>
      <p:sp>
        <p:nvSpPr>
          <p:cNvPr name="TextBox 4" id="4"/>
          <p:cNvSpPr txBox="true"/>
          <p:nvPr/>
        </p:nvSpPr>
        <p:spPr>
          <a:xfrm rot="0">
            <a:off x="0" y="2278345"/>
            <a:ext cx="9798169" cy="7274604"/>
          </a:xfrm>
          <a:prstGeom prst="rect">
            <a:avLst/>
          </a:prstGeom>
        </p:spPr>
        <p:txBody>
          <a:bodyPr anchor="t" rtlCol="false" tIns="0" lIns="0" bIns="0" rIns="0">
            <a:spAutoFit/>
          </a:bodyPr>
          <a:lstStyle/>
          <a:p>
            <a:pPr marL="683530" indent="-341765" lvl="1">
              <a:lnSpc>
                <a:spcPts val="4432"/>
              </a:lnSpc>
              <a:buFont typeface="Arial"/>
              <a:buChar char="•"/>
            </a:pPr>
            <a:r>
              <a:rPr lang="en-US" sz="3165">
                <a:solidFill>
                  <a:srgbClr val="FFFFFF"/>
                </a:solidFill>
                <a:latin typeface="Canva Sans Bold"/>
              </a:rPr>
              <a:t>Humam-Computer Interaction focuses on briding them gap between the user and the software that they are using. </a:t>
            </a:r>
          </a:p>
          <a:p>
            <a:pPr marL="683530" indent="-341765" lvl="1">
              <a:lnSpc>
                <a:spcPts val="4432"/>
              </a:lnSpc>
              <a:buFont typeface="Arial"/>
              <a:buChar char="•"/>
            </a:pPr>
            <a:r>
              <a:rPr lang="en-US" sz="3165">
                <a:solidFill>
                  <a:srgbClr val="FFFFFF"/>
                </a:solidFill>
                <a:latin typeface="Canva Sans Bold"/>
              </a:rPr>
              <a:t>There multiple types of HCI including:</a:t>
            </a:r>
          </a:p>
          <a:p>
            <a:pPr marL="1367059" indent="-455686" lvl="2">
              <a:lnSpc>
                <a:spcPts val="4432"/>
              </a:lnSpc>
              <a:buFont typeface="Arial"/>
              <a:buChar char="⚬"/>
            </a:pPr>
            <a:r>
              <a:rPr lang="en-US" sz="3165">
                <a:solidFill>
                  <a:srgbClr val="FFFFFF"/>
                </a:solidFill>
                <a:latin typeface="Canva Sans Bold"/>
              </a:rPr>
              <a:t>Physical HCI</a:t>
            </a:r>
          </a:p>
          <a:p>
            <a:pPr marL="2050589" indent="-512647" lvl="3">
              <a:lnSpc>
                <a:spcPts val="4432"/>
              </a:lnSpc>
              <a:buFont typeface="Arial"/>
              <a:buChar char="￭"/>
            </a:pPr>
            <a:r>
              <a:rPr lang="en-US" sz="3165">
                <a:solidFill>
                  <a:srgbClr val="FFFFFF"/>
                </a:solidFill>
                <a:latin typeface="Canva Sans Bold"/>
              </a:rPr>
              <a:t>Keyboard/Mouse</a:t>
            </a:r>
          </a:p>
          <a:p>
            <a:pPr marL="2050589" indent="-512647" lvl="3">
              <a:lnSpc>
                <a:spcPts val="4432"/>
              </a:lnSpc>
              <a:buFont typeface="Arial"/>
              <a:buChar char="￭"/>
            </a:pPr>
            <a:r>
              <a:rPr lang="en-US" sz="3165">
                <a:solidFill>
                  <a:srgbClr val="FFFFFF"/>
                </a:solidFill>
                <a:latin typeface="Canva Sans Bold"/>
              </a:rPr>
              <a:t>Biometrics</a:t>
            </a:r>
          </a:p>
          <a:p>
            <a:pPr marL="2050589" indent="-512647" lvl="3">
              <a:lnSpc>
                <a:spcPts val="4432"/>
              </a:lnSpc>
              <a:buFont typeface="Arial"/>
              <a:buChar char="￭"/>
            </a:pPr>
            <a:r>
              <a:rPr lang="en-US" sz="3165">
                <a:solidFill>
                  <a:srgbClr val="FFFFFF"/>
                </a:solidFill>
                <a:latin typeface="Canva Sans Bold"/>
              </a:rPr>
              <a:t>Touchscreens</a:t>
            </a:r>
          </a:p>
          <a:p>
            <a:pPr marL="2050589" indent="-512647" lvl="3">
              <a:lnSpc>
                <a:spcPts val="4432"/>
              </a:lnSpc>
              <a:buFont typeface="Arial"/>
              <a:buChar char="￭"/>
            </a:pPr>
            <a:r>
              <a:rPr lang="en-US" sz="3165">
                <a:solidFill>
                  <a:srgbClr val="FFFFFF"/>
                </a:solidFill>
                <a:latin typeface="Canva Sans Bold"/>
              </a:rPr>
              <a:t>Controllers</a:t>
            </a:r>
            <a:r>
              <a:rPr lang="en-US" sz="3165">
                <a:solidFill>
                  <a:srgbClr val="FFFFFF"/>
                </a:solidFill>
                <a:latin typeface="Canva Sans Bold"/>
              </a:rPr>
              <a:t> </a:t>
            </a:r>
          </a:p>
          <a:p>
            <a:pPr marL="1367059" indent="-455686" lvl="2">
              <a:lnSpc>
                <a:spcPts val="4432"/>
              </a:lnSpc>
              <a:buFont typeface="Arial"/>
              <a:buChar char="⚬"/>
            </a:pPr>
            <a:r>
              <a:rPr lang="en-US" sz="3165">
                <a:solidFill>
                  <a:srgbClr val="FFFFFF"/>
                </a:solidFill>
                <a:latin typeface="Canva Sans Bold"/>
              </a:rPr>
              <a:t>Digital HCI</a:t>
            </a:r>
          </a:p>
          <a:p>
            <a:pPr marL="2050589" indent="-512647" lvl="3">
              <a:lnSpc>
                <a:spcPts val="4432"/>
              </a:lnSpc>
              <a:buFont typeface="Arial"/>
              <a:buChar char="￭"/>
            </a:pPr>
            <a:r>
              <a:rPr lang="en-US" sz="3165">
                <a:solidFill>
                  <a:srgbClr val="FFFFFF"/>
                </a:solidFill>
                <a:latin typeface="Canva Sans Bold"/>
              </a:rPr>
              <a:t>GUIs</a:t>
            </a:r>
          </a:p>
          <a:p>
            <a:pPr marL="2050589" indent="-512647" lvl="3">
              <a:lnSpc>
                <a:spcPts val="4432"/>
              </a:lnSpc>
              <a:buFont typeface="Arial"/>
              <a:buChar char="￭"/>
            </a:pPr>
            <a:r>
              <a:rPr lang="en-US" sz="3165">
                <a:solidFill>
                  <a:srgbClr val="FFFFFF"/>
                </a:solidFill>
                <a:latin typeface="Canva Sans Bold"/>
              </a:rPr>
              <a:t>Gesture recognition</a:t>
            </a:r>
          </a:p>
          <a:p>
            <a:pPr marL="2050589" indent="-512647" lvl="3">
              <a:lnSpc>
                <a:spcPts val="4432"/>
              </a:lnSpc>
              <a:buFont typeface="Arial"/>
              <a:buChar char="￭"/>
            </a:pPr>
            <a:r>
              <a:rPr lang="en-US" sz="3165">
                <a:solidFill>
                  <a:srgbClr val="FFFFFF"/>
                </a:solidFill>
                <a:latin typeface="Canva Sans Bold"/>
              </a:rPr>
              <a:t>BCI</a:t>
            </a:r>
          </a:p>
        </p:txBody>
      </p:sp>
      <p:sp>
        <p:nvSpPr>
          <p:cNvPr name="Freeform 5" id="5"/>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2180685" y="135825"/>
            <a:ext cx="13926631" cy="2832725"/>
          </a:xfrm>
          <a:prstGeom prst="rect">
            <a:avLst/>
          </a:prstGeom>
        </p:spPr>
        <p:txBody>
          <a:bodyPr anchor="t" rtlCol="false" tIns="0" lIns="0" bIns="0" rIns="0">
            <a:spAutoFit/>
          </a:bodyPr>
          <a:lstStyle/>
          <a:p>
            <a:pPr algn="ctr">
              <a:lnSpc>
                <a:spcPts val="11340"/>
              </a:lnSpc>
              <a:spcBef>
                <a:spcPct val="0"/>
              </a:spcBef>
            </a:pPr>
            <a:r>
              <a:rPr lang="en-US" sz="8100">
                <a:solidFill>
                  <a:srgbClr val="FFFFFF"/>
                </a:solidFill>
                <a:latin typeface="Canva Sans Bold"/>
              </a:rPr>
              <a:t>Integrating HCI and UX with Agile framework</a:t>
            </a:r>
          </a:p>
        </p:txBody>
      </p:sp>
      <p:sp>
        <p:nvSpPr>
          <p:cNvPr name="TextBox 3" id="3"/>
          <p:cNvSpPr txBox="true"/>
          <p:nvPr/>
        </p:nvSpPr>
        <p:spPr>
          <a:xfrm rot="0">
            <a:off x="569775" y="3937447"/>
            <a:ext cx="14133822" cy="50057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Integrating HCI and UX processes into the agile framework includes adapting these design processes to fit within the iterative cycles of Agile development.</a:t>
            </a:r>
          </a:p>
          <a:p>
            <a:pPr>
              <a:lnSpc>
                <a:spcPts val="4969"/>
              </a:lnSpc>
            </a:pPr>
          </a:p>
          <a:p>
            <a:pPr marL="766444" indent="-383222" lvl="1">
              <a:lnSpc>
                <a:spcPts val="4969"/>
              </a:lnSpc>
              <a:buFont typeface="Arial"/>
              <a:buChar char="•"/>
            </a:pPr>
            <a:r>
              <a:rPr lang="en-US" sz="3549">
                <a:solidFill>
                  <a:srgbClr val="FFFFFF"/>
                </a:solidFill>
                <a:latin typeface="Canva Sans Bold"/>
              </a:rPr>
              <a:t>This helps necessitate a collaborative approach where the HCI and the UX design teams work together. This helps to synchronize the efforts of each team to integrate user feedback iteratively.</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803053" y="193279"/>
            <a:ext cx="14681895" cy="2991479"/>
          </a:xfrm>
          <a:prstGeom prst="rect">
            <a:avLst/>
          </a:prstGeom>
        </p:spPr>
        <p:txBody>
          <a:bodyPr anchor="t" rtlCol="false" tIns="0" lIns="0" bIns="0" rIns="0">
            <a:spAutoFit/>
          </a:bodyPr>
          <a:lstStyle/>
          <a:p>
            <a:pPr algn="ctr">
              <a:lnSpc>
                <a:spcPts val="12040"/>
              </a:lnSpc>
              <a:spcBef>
                <a:spcPct val="0"/>
              </a:spcBef>
            </a:pPr>
            <a:r>
              <a:rPr lang="en-US" sz="8600">
                <a:solidFill>
                  <a:srgbClr val="FFFFFF"/>
                </a:solidFill>
                <a:latin typeface="Canva Sans Bold"/>
              </a:rPr>
              <a:t>Challenges of Integrating</a:t>
            </a:r>
            <a:r>
              <a:rPr lang="en-US" sz="8600">
                <a:solidFill>
                  <a:srgbClr val="FFFFFF"/>
                </a:solidFill>
                <a:latin typeface="Canva Sans Bold"/>
              </a:rPr>
              <a:t> HCI and UX with Agile</a:t>
            </a:r>
          </a:p>
        </p:txBody>
      </p:sp>
      <p:sp>
        <p:nvSpPr>
          <p:cNvPr name="TextBox 3" id="3"/>
          <p:cNvSpPr txBox="true"/>
          <p:nvPr/>
        </p:nvSpPr>
        <p:spPr>
          <a:xfrm rot="0">
            <a:off x="320374" y="3443494"/>
            <a:ext cx="17967626" cy="563435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Lack of UX experience</a:t>
            </a:r>
          </a:p>
          <a:p>
            <a:pPr marL="1532889" indent="-510963" lvl="2">
              <a:lnSpc>
                <a:spcPts val="4969"/>
              </a:lnSpc>
              <a:buFont typeface="Arial"/>
              <a:buChar char="⚬"/>
            </a:pPr>
            <a:r>
              <a:rPr lang="en-US" sz="3549">
                <a:solidFill>
                  <a:srgbClr val="FFFFFF"/>
                </a:solidFill>
                <a:latin typeface="Canva Sans"/>
              </a:rPr>
              <a:t>Agile development teams may not have dedicated UX professionals making it more difficult to implement UX practices properly.</a:t>
            </a:r>
          </a:p>
          <a:p>
            <a:pPr marL="766444" indent="-383222" lvl="1">
              <a:lnSpc>
                <a:spcPts val="4969"/>
              </a:lnSpc>
              <a:buFont typeface="Arial"/>
              <a:buChar char="•"/>
            </a:pPr>
            <a:r>
              <a:rPr lang="en-US" sz="3549">
                <a:solidFill>
                  <a:srgbClr val="FFFFFF"/>
                </a:solidFill>
                <a:latin typeface="Canva Sans Bold"/>
              </a:rPr>
              <a:t>Time constraints</a:t>
            </a:r>
          </a:p>
          <a:p>
            <a:pPr marL="1532889" indent="-510963" lvl="2">
              <a:lnSpc>
                <a:spcPts val="4969"/>
              </a:lnSpc>
              <a:buFont typeface="Arial"/>
              <a:buChar char="⚬"/>
            </a:pPr>
            <a:r>
              <a:rPr lang="en-US" sz="3549">
                <a:solidFill>
                  <a:srgbClr val="FFFFFF"/>
                </a:solidFill>
                <a:latin typeface="Canva Sans"/>
              </a:rPr>
              <a:t>Since agile is an iterative approach, it moves fast. This makes it challenging to accommodate time for HCI and UX testing and research</a:t>
            </a:r>
          </a:p>
          <a:p>
            <a:pPr marL="766444" indent="-383222" lvl="1">
              <a:lnSpc>
                <a:spcPts val="4969"/>
              </a:lnSpc>
              <a:buFont typeface="Arial"/>
              <a:buChar char="•"/>
            </a:pPr>
            <a:r>
              <a:rPr lang="en-US" sz="3549">
                <a:solidFill>
                  <a:srgbClr val="FFFFFF"/>
                </a:solidFill>
                <a:latin typeface="Canva Sans Bold"/>
              </a:rPr>
              <a:t>Differing priorities</a:t>
            </a:r>
          </a:p>
          <a:p>
            <a:pPr marL="1532889" indent="-510963" lvl="2">
              <a:lnSpc>
                <a:spcPts val="4969"/>
              </a:lnSpc>
              <a:buFont typeface="Arial"/>
              <a:buChar char="⚬"/>
            </a:pPr>
            <a:r>
              <a:rPr lang="en-US" sz="3549">
                <a:solidFill>
                  <a:srgbClr val="FFFFFF"/>
                </a:solidFill>
                <a:latin typeface="Canva Sans"/>
              </a:rPr>
              <a:t>The focus on agile delivery may lead to prioritizing features over the user experience</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436441"/>
            <a:ext cx="18288000" cy="2858761"/>
          </a:xfrm>
          <a:prstGeom prst="rect">
            <a:avLst/>
          </a:prstGeom>
        </p:spPr>
        <p:txBody>
          <a:bodyPr anchor="t" rtlCol="false" tIns="0" lIns="0" bIns="0" rIns="0">
            <a:spAutoFit/>
          </a:bodyPr>
          <a:lstStyle/>
          <a:p>
            <a:pPr algn="ctr">
              <a:lnSpc>
                <a:spcPts val="11480"/>
              </a:lnSpc>
              <a:spcBef>
                <a:spcPct val="0"/>
              </a:spcBef>
            </a:pPr>
            <a:r>
              <a:rPr lang="en-US" sz="8200">
                <a:solidFill>
                  <a:srgbClr val="FFFFFF"/>
                </a:solidFill>
                <a:latin typeface="Canva Sans Bold"/>
              </a:rPr>
              <a:t>Benefits of Integrating HCI/UX with Agile</a:t>
            </a:r>
          </a:p>
        </p:txBody>
      </p:sp>
      <p:sp>
        <p:nvSpPr>
          <p:cNvPr name="TextBox 3" id="3"/>
          <p:cNvSpPr txBox="true"/>
          <p:nvPr/>
        </p:nvSpPr>
        <p:spPr>
          <a:xfrm rot="0">
            <a:off x="0" y="3695062"/>
            <a:ext cx="18288000" cy="50057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Faster Adaptation to Feedback: </a:t>
            </a:r>
            <a:r>
              <a:rPr lang="en-US" sz="3549">
                <a:solidFill>
                  <a:srgbClr val="FFFFFF"/>
                </a:solidFill>
                <a:latin typeface="Canva Sans"/>
              </a:rPr>
              <a:t>UX teams can respond to user feedback faster using Agile due to its iterative approach.</a:t>
            </a:r>
          </a:p>
          <a:p>
            <a:pPr>
              <a:lnSpc>
                <a:spcPts val="4969"/>
              </a:lnSpc>
            </a:pPr>
          </a:p>
          <a:p>
            <a:pPr marL="766444" indent="-383222" lvl="1">
              <a:lnSpc>
                <a:spcPts val="4969"/>
              </a:lnSpc>
              <a:buFont typeface="Arial"/>
              <a:buChar char="•"/>
            </a:pPr>
            <a:r>
              <a:rPr lang="en-US" sz="3549">
                <a:solidFill>
                  <a:srgbClr val="FFFFFF"/>
                </a:solidFill>
                <a:latin typeface="Canva Sans Bold"/>
              </a:rPr>
              <a:t>Ahead of clients' changing needs</a:t>
            </a:r>
            <a:r>
              <a:rPr lang="en-US" sz="3549">
                <a:solidFill>
                  <a:srgbClr val="FFFFFF"/>
                </a:solidFill>
                <a:latin typeface="Canva Sans Bold"/>
              </a:rPr>
              <a:t>: </a:t>
            </a:r>
            <a:r>
              <a:rPr lang="en-US" sz="3549">
                <a:solidFill>
                  <a:srgbClr val="FFFFFF"/>
                </a:solidFill>
                <a:latin typeface="Canva Sans"/>
              </a:rPr>
              <a:t>Agile’s flexibility and adaptability allow teams to stay on top of the client’s ever-changing needs.</a:t>
            </a:r>
          </a:p>
          <a:p>
            <a:pPr>
              <a:lnSpc>
                <a:spcPts val="4969"/>
              </a:lnSpc>
            </a:pPr>
          </a:p>
          <a:p>
            <a:pPr marL="766444" indent="-383222" lvl="1">
              <a:lnSpc>
                <a:spcPts val="4969"/>
              </a:lnSpc>
              <a:buFont typeface="Arial"/>
              <a:buChar char="•"/>
            </a:pPr>
            <a:r>
              <a:rPr lang="en-US" sz="3549">
                <a:solidFill>
                  <a:srgbClr val="FFFFFF"/>
                </a:solidFill>
                <a:latin typeface="Canva Sans Bold"/>
              </a:rPr>
              <a:t>Improved Satisfaction: </a:t>
            </a:r>
            <a:r>
              <a:rPr lang="en-US" sz="3549">
                <a:solidFill>
                  <a:srgbClr val="FFFFFF"/>
                </a:solidFill>
                <a:latin typeface="Canva Sans"/>
              </a:rPr>
              <a:t>According to Forbes, 50% of surveyed organizations reported that Agile’s approaches improved satisfaction with deliverables</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300123" y="197438"/>
            <a:ext cx="15687754" cy="2574277"/>
          </a:xfrm>
          <a:prstGeom prst="rect">
            <a:avLst/>
          </a:prstGeom>
        </p:spPr>
        <p:txBody>
          <a:bodyPr anchor="t" rtlCol="false" tIns="0" lIns="0" bIns="0" rIns="0">
            <a:spAutoFit/>
          </a:bodyPr>
          <a:lstStyle/>
          <a:p>
            <a:pPr algn="ctr">
              <a:lnSpc>
                <a:spcPts val="10360"/>
              </a:lnSpc>
              <a:spcBef>
                <a:spcPct val="0"/>
              </a:spcBef>
            </a:pPr>
            <a:r>
              <a:rPr lang="en-US" sz="7400">
                <a:solidFill>
                  <a:srgbClr val="FFFFFF"/>
                </a:solidFill>
                <a:latin typeface="Canva Sans Bold"/>
              </a:rPr>
              <a:t>Common Pitfalls and How to Overcome Them</a:t>
            </a:r>
          </a:p>
        </p:txBody>
      </p:sp>
      <p:sp>
        <p:nvSpPr>
          <p:cNvPr name="TextBox 3" id="3"/>
          <p:cNvSpPr txBox="true"/>
          <p:nvPr/>
        </p:nvSpPr>
        <p:spPr>
          <a:xfrm rot="0">
            <a:off x="0" y="2875501"/>
            <a:ext cx="18288000" cy="689165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Mismanagement of Timelines: </a:t>
            </a:r>
            <a:r>
              <a:rPr lang="en-US" sz="3549">
                <a:solidFill>
                  <a:srgbClr val="FFFFFF"/>
                </a:solidFill>
                <a:latin typeface="Canva Sans"/>
              </a:rPr>
              <a:t>Agile sprints are time-sensitive, sometimes leading to a rushed design decision. To mitigate this, enough time must be allocated for UX design within each sprint.</a:t>
            </a:r>
          </a:p>
          <a:p>
            <a:pPr>
              <a:lnSpc>
                <a:spcPts val="4969"/>
              </a:lnSpc>
            </a:pPr>
          </a:p>
          <a:p>
            <a:pPr marL="766444" indent="-383222" lvl="1">
              <a:lnSpc>
                <a:spcPts val="4969"/>
              </a:lnSpc>
              <a:buFont typeface="Arial"/>
              <a:buChar char="•"/>
            </a:pPr>
            <a:r>
              <a:rPr lang="en-US" sz="3549">
                <a:solidFill>
                  <a:srgbClr val="FFFFFF"/>
                </a:solidFill>
                <a:latin typeface="Canva Sans Bold"/>
              </a:rPr>
              <a:t>Lack of Communication: </a:t>
            </a:r>
            <a:r>
              <a:rPr lang="en-US" sz="3549">
                <a:solidFill>
                  <a:srgbClr val="FFFFFF"/>
                </a:solidFill>
                <a:latin typeface="Canva Sans"/>
              </a:rPr>
              <a:t>frequent communication between the UX and development teams is a critical step for the success of integrating UX into Agile.</a:t>
            </a:r>
          </a:p>
          <a:p>
            <a:pPr>
              <a:lnSpc>
                <a:spcPts val="4969"/>
              </a:lnSpc>
            </a:pPr>
          </a:p>
          <a:p>
            <a:pPr marL="766444" indent="-383222" lvl="1">
              <a:lnSpc>
                <a:spcPts val="4969"/>
              </a:lnSpc>
              <a:buFont typeface="Arial"/>
              <a:buChar char="•"/>
            </a:pPr>
            <a:r>
              <a:rPr lang="en-US" sz="3549">
                <a:solidFill>
                  <a:srgbClr val="FFFFFF"/>
                </a:solidFill>
                <a:latin typeface="Canva Sans Bold"/>
              </a:rPr>
              <a:t>Not Enough User Feedback: </a:t>
            </a:r>
            <a:r>
              <a:rPr lang="en-US" sz="3549">
                <a:solidFill>
                  <a:srgbClr val="FFFFFF"/>
                </a:solidFill>
                <a:latin typeface="Canva Sans"/>
              </a:rPr>
              <a:t>User feedback is crucial to the UX design and Agile development process. This means that regular user testing should be a part of the Agile process to guarantee that the product is meeting and exceeding a user’s needs and/or expectations.</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1352550"/>
            <a:ext cx="9405438" cy="1120141"/>
          </a:xfrm>
          <a:prstGeom prst="rect">
            <a:avLst/>
          </a:prstGeom>
        </p:spPr>
        <p:txBody>
          <a:bodyPr anchor="t" rtlCol="false" tIns="0" lIns="0" bIns="0" rIns="0">
            <a:spAutoFit/>
          </a:bodyPr>
          <a:lstStyle/>
          <a:p>
            <a:pPr algn="l" marL="0" indent="0" lvl="0">
              <a:lnSpc>
                <a:spcPts val="7980"/>
              </a:lnSpc>
              <a:spcBef>
                <a:spcPct val="0"/>
              </a:spcBef>
            </a:pPr>
            <a:r>
              <a:rPr lang="en-US" sz="9500">
                <a:solidFill>
                  <a:srgbClr val="FFFFFF"/>
                </a:solidFill>
                <a:latin typeface="Canva Sans Bold"/>
              </a:rPr>
              <a:t>WHAT   IS   UX?</a:t>
            </a:r>
          </a:p>
        </p:txBody>
      </p:sp>
      <p:sp>
        <p:nvSpPr>
          <p:cNvPr name="TextBox 4" id="4"/>
          <p:cNvSpPr txBox="true"/>
          <p:nvPr/>
        </p:nvSpPr>
        <p:spPr>
          <a:xfrm rot="0">
            <a:off x="1028700" y="3332499"/>
            <a:ext cx="16230600" cy="4715048"/>
          </a:xfrm>
          <a:prstGeom prst="rect">
            <a:avLst/>
          </a:prstGeom>
        </p:spPr>
        <p:txBody>
          <a:bodyPr anchor="t" rtlCol="false" tIns="0" lIns="0" bIns="0" rIns="0">
            <a:spAutoFit/>
          </a:bodyPr>
          <a:lstStyle/>
          <a:p>
            <a:pPr algn="just" marL="727189" indent="-363594" lvl="1">
              <a:lnSpc>
                <a:spcPts val="4715"/>
              </a:lnSpc>
              <a:buFont typeface="Arial"/>
              <a:buChar char="•"/>
            </a:pPr>
            <a:r>
              <a:rPr lang="en-US" sz="3368">
                <a:solidFill>
                  <a:srgbClr val="FFFFFF"/>
                </a:solidFill>
                <a:latin typeface="Canva Sans"/>
              </a:rPr>
              <a:t>User Experience (UX) Design - An Iterative Process</a:t>
            </a:r>
          </a:p>
          <a:p>
            <a:pPr algn="just">
              <a:lnSpc>
                <a:spcPts val="4715"/>
              </a:lnSpc>
            </a:pPr>
          </a:p>
          <a:p>
            <a:pPr algn="just" marL="727189" indent="-363594" lvl="1">
              <a:lnSpc>
                <a:spcPts val="4715"/>
              </a:lnSpc>
              <a:buFont typeface="Arial"/>
              <a:buChar char="•"/>
            </a:pPr>
            <a:r>
              <a:rPr lang="en-US" sz="3368">
                <a:solidFill>
                  <a:srgbClr val="5CE1E6"/>
                </a:solidFill>
                <a:latin typeface="Canva Sans"/>
              </a:rPr>
              <a:t>“A person's perceptions and responses that result from the use or anticipated use of a product, system or service.”</a:t>
            </a:r>
            <a:r>
              <a:rPr lang="en-US" sz="3368">
                <a:solidFill>
                  <a:srgbClr val="FFFFFF"/>
                </a:solidFill>
                <a:latin typeface="Canva Sans"/>
              </a:rPr>
              <a:t> - International Organization for Standardization</a:t>
            </a:r>
          </a:p>
          <a:p>
            <a:pPr algn="just">
              <a:lnSpc>
                <a:spcPts val="4715"/>
              </a:lnSpc>
            </a:pPr>
          </a:p>
          <a:p>
            <a:pPr algn="just" marL="727189" indent="-363594" lvl="1">
              <a:lnSpc>
                <a:spcPts val="4715"/>
              </a:lnSpc>
              <a:buFont typeface="Arial"/>
              <a:buChar char="•"/>
            </a:pPr>
            <a:r>
              <a:rPr lang="en-US" sz="3368">
                <a:solidFill>
                  <a:srgbClr val="FFFFFF"/>
                </a:solidFill>
                <a:latin typeface="Canva Sans"/>
              </a:rPr>
              <a:t>User experience (UX) focuses on having a deep understanding of users, what they need, what they value, their abilities, and also their limitations.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381122"/>
            <a:ext cx="16813054" cy="1566542"/>
          </a:xfrm>
          <a:prstGeom prst="rect">
            <a:avLst/>
          </a:prstGeom>
        </p:spPr>
        <p:txBody>
          <a:bodyPr anchor="t" rtlCol="false" tIns="0" lIns="0" bIns="0" rIns="0">
            <a:spAutoFit/>
          </a:bodyPr>
          <a:lstStyle/>
          <a:p>
            <a:pPr algn="ctr">
              <a:lnSpc>
                <a:spcPts val="12880"/>
              </a:lnSpc>
              <a:spcBef>
                <a:spcPct val="0"/>
              </a:spcBef>
            </a:pPr>
            <a:r>
              <a:rPr lang="en-US" sz="9200">
                <a:solidFill>
                  <a:srgbClr val="FFFFFF"/>
                </a:solidFill>
                <a:latin typeface="Canva Sans Bold"/>
              </a:rPr>
              <a:t>Responsive Web Design</a:t>
            </a:r>
          </a:p>
        </p:txBody>
      </p:sp>
      <p:sp>
        <p:nvSpPr>
          <p:cNvPr name="TextBox 3" id="3"/>
          <p:cNvSpPr txBox="true"/>
          <p:nvPr/>
        </p:nvSpPr>
        <p:spPr>
          <a:xfrm rot="0">
            <a:off x="0" y="2959630"/>
            <a:ext cx="18288000" cy="563435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RWD is a web design approach that makes web pages appear and function correctly on different devices.</a:t>
            </a:r>
          </a:p>
          <a:p>
            <a:pPr>
              <a:lnSpc>
                <a:spcPts val="4969"/>
              </a:lnSpc>
            </a:pPr>
          </a:p>
          <a:p>
            <a:pPr marL="766444" indent="-383222" lvl="1">
              <a:lnSpc>
                <a:spcPts val="4969"/>
              </a:lnSpc>
              <a:buFont typeface="Arial"/>
              <a:buChar char="•"/>
            </a:pPr>
            <a:r>
              <a:rPr lang="en-US" sz="3549">
                <a:solidFill>
                  <a:srgbClr val="FFFFFF"/>
                </a:solidFill>
                <a:latin typeface="Canva Sans Bold"/>
              </a:rPr>
              <a:t>It accounts for variations in screen size and screen resolution.</a:t>
            </a:r>
          </a:p>
          <a:p>
            <a:pPr>
              <a:lnSpc>
                <a:spcPts val="4969"/>
              </a:lnSpc>
            </a:pPr>
          </a:p>
          <a:p>
            <a:pPr marL="766444" indent="-383222" lvl="1">
              <a:lnSpc>
                <a:spcPts val="4969"/>
              </a:lnSpc>
              <a:buFont typeface="Arial"/>
              <a:buChar char="•"/>
            </a:pPr>
            <a:r>
              <a:rPr lang="en-US" sz="3549">
                <a:solidFill>
                  <a:srgbClr val="FFFFFF"/>
                </a:solidFill>
                <a:latin typeface="Canva Sans Bold"/>
              </a:rPr>
              <a:t>Think of using a web browser on a desktop versus a phone.</a:t>
            </a:r>
          </a:p>
          <a:p>
            <a:pPr marL="1532889" indent="-510963" lvl="2">
              <a:lnSpc>
                <a:spcPts val="4969"/>
              </a:lnSpc>
              <a:buFont typeface="Arial"/>
              <a:buChar char="⚬"/>
            </a:pPr>
            <a:r>
              <a:rPr lang="en-US" sz="3549">
                <a:solidFill>
                  <a:srgbClr val="FFFFFF"/>
                </a:solidFill>
                <a:latin typeface="Canva Sans Bold"/>
              </a:rPr>
              <a:t>larger screen</a:t>
            </a:r>
          </a:p>
          <a:p>
            <a:pPr marL="1532889" indent="-510963" lvl="2">
              <a:lnSpc>
                <a:spcPts val="4969"/>
              </a:lnSpc>
              <a:buFont typeface="Arial"/>
              <a:buChar char="⚬"/>
            </a:pPr>
            <a:r>
              <a:rPr lang="en-US" sz="3549">
                <a:solidFill>
                  <a:srgbClr val="FFFFFF"/>
                </a:solidFill>
                <a:latin typeface="Canva Sans Bold"/>
              </a:rPr>
              <a:t>different resolution</a:t>
            </a:r>
          </a:p>
          <a:p>
            <a:pPr marL="1532889" indent="-510963" lvl="2">
              <a:lnSpc>
                <a:spcPts val="4969"/>
              </a:lnSpc>
              <a:buFont typeface="Arial"/>
              <a:buChar char="⚬"/>
            </a:pPr>
            <a:r>
              <a:rPr lang="en-US" sz="3549">
                <a:solidFill>
                  <a:srgbClr val="FFFFFF"/>
                </a:solidFill>
                <a:latin typeface="Canva Sans Bold"/>
              </a:rPr>
              <a:t>different HCI</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232786" y="197905"/>
            <a:ext cx="15563439" cy="2787640"/>
          </a:xfrm>
          <a:prstGeom prst="rect">
            <a:avLst/>
          </a:prstGeom>
        </p:spPr>
        <p:txBody>
          <a:bodyPr anchor="t" rtlCol="false" tIns="0" lIns="0" bIns="0" rIns="0">
            <a:spAutoFit/>
          </a:bodyPr>
          <a:lstStyle/>
          <a:p>
            <a:pPr algn="ctr">
              <a:lnSpc>
                <a:spcPts val="11200"/>
              </a:lnSpc>
              <a:spcBef>
                <a:spcPct val="0"/>
              </a:spcBef>
            </a:pPr>
            <a:r>
              <a:rPr lang="en-US" sz="8000">
                <a:solidFill>
                  <a:srgbClr val="FFFFFF"/>
                </a:solidFill>
                <a:latin typeface="Canva Sans Bold"/>
              </a:rPr>
              <a:t>Key Features of Responsive Web Design</a:t>
            </a:r>
          </a:p>
        </p:txBody>
      </p:sp>
      <p:sp>
        <p:nvSpPr>
          <p:cNvPr name="TextBox 3" id="3"/>
          <p:cNvSpPr txBox="true"/>
          <p:nvPr/>
        </p:nvSpPr>
        <p:spPr>
          <a:xfrm rot="0">
            <a:off x="562005" y="3404217"/>
            <a:ext cx="16905000" cy="62630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Fluid Grids: This involves designing a website’s layout using relative units such as percentages, rather than fixed units like pixels. This creates a more flexible and responsive layout.</a:t>
            </a:r>
          </a:p>
          <a:p>
            <a:pPr>
              <a:lnSpc>
                <a:spcPts val="4969"/>
              </a:lnSpc>
            </a:pPr>
          </a:p>
          <a:p>
            <a:pPr marL="766444" indent="-383222" lvl="1">
              <a:lnSpc>
                <a:spcPts val="4969"/>
              </a:lnSpc>
              <a:buFont typeface="Arial"/>
              <a:buChar char="•"/>
            </a:pPr>
            <a:r>
              <a:rPr lang="en-US" sz="3549">
                <a:solidFill>
                  <a:srgbClr val="FFFFFF"/>
                </a:solidFill>
                <a:latin typeface="Canva Sans Bold"/>
              </a:rPr>
              <a:t>Flexible Images: Images are designed to adjust automatically based on the available space on the screen. This prevents them from causing layout issues on smaller devices.</a:t>
            </a:r>
          </a:p>
          <a:p>
            <a:pPr>
              <a:lnSpc>
                <a:spcPts val="4969"/>
              </a:lnSpc>
            </a:pPr>
          </a:p>
          <a:p>
            <a:pPr marL="766444" indent="-383222" lvl="1">
              <a:lnSpc>
                <a:spcPts val="4969"/>
              </a:lnSpc>
              <a:buFont typeface="Arial"/>
              <a:buChar char="•"/>
            </a:pPr>
            <a:r>
              <a:rPr lang="en-US" sz="3549">
                <a:solidFill>
                  <a:srgbClr val="FFFFFF"/>
                </a:solidFill>
                <a:latin typeface="Canva Sans Bold"/>
              </a:rPr>
              <a:t>Media Queries: Media queries are CSS code snippets that let you define different styles for the website based on specific device characteristics.</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159704"/>
            <a:ext cx="8912405" cy="1566542"/>
          </a:xfrm>
          <a:prstGeom prst="rect">
            <a:avLst/>
          </a:prstGeom>
        </p:spPr>
        <p:txBody>
          <a:bodyPr anchor="t" rtlCol="false" tIns="0" lIns="0" bIns="0" rIns="0">
            <a:spAutoFit/>
          </a:bodyPr>
          <a:lstStyle/>
          <a:p>
            <a:pPr algn="ctr">
              <a:lnSpc>
                <a:spcPts val="12880"/>
              </a:lnSpc>
              <a:spcBef>
                <a:spcPct val="0"/>
              </a:spcBef>
            </a:pPr>
            <a:r>
              <a:rPr lang="en-US" sz="9200">
                <a:solidFill>
                  <a:srgbClr val="FFFFFF"/>
                </a:solidFill>
                <a:latin typeface="Canva Sans Bold"/>
              </a:rPr>
              <a:t>The Viewport</a:t>
            </a:r>
          </a:p>
        </p:txBody>
      </p:sp>
      <p:sp>
        <p:nvSpPr>
          <p:cNvPr name="TextBox 3" id="3"/>
          <p:cNvSpPr txBox="true"/>
          <p:nvPr/>
        </p:nvSpPr>
        <p:spPr>
          <a:xfrm rot="0">
            <a:off x="170352" y="2652395"/>
            <a:ext cx="17484105" cy="62630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The viewport is the user’s visible area of a web page on a device. This is what the user can see on the page without scrolling horizontally or vertically.</a:t>
            </a:r>
          </a:p>
          <a:p>
            <a:pPr>
              <a:lnSpc>
                <a:spcPts val="4969"/>
              </a:lnSpc>
            </a:pPr>
          </a:p>
          <a:p>
            <a:pPr marL="766444" indent="-383222" lvl="1">
              <a:lnSpc>
                <a:spcPts val="4969"/>
              </a:lnSpc>
              <a:buFont typeface="Arial"/>
              <a:buChar char="•"/>
            </a:pPr>
            <a:r>
              <a:rPr lang="en-US" sz="3549">
                <a:solidFill>
                  <a:srgbClr val="FFFFFF"/>
                </a:solidFill>
                <a:latin typeface="Canva Sans Bold"/>
              </a:rPr>
              <a:t>The viewport varies with different devices, such as a phone having a smaller viewport than a desktop because of its difference in screen size.</a:t>
            </a:r>
          </a:p>
          <a:p>
            <a:pPr>
              <a:lnSpc>
                <a:spcPts val="4969"/>
              </a:lnSpc>
            </a:pPr>
          </a:p>
          <a:p>
            <a:pPr marL="766444" indent="-383222" lvl="1">
              <a:lnSpc>
                <a:spcPts val="4969"/>
              </a:lnSpc>
              <a:buFont typeface="Arial"/>
              <a:buChar char="•"/>
            </a:pPr>
            <a:r>
              <a:rPr lang="en-US" sz="3549">
                <a:solidFill>
                  <a:srgbClr val="FFFFFF"/>
                </a:solidFill>
                <a:latin typeface="Canva Sans Bold"/>
              </a:rPr>
              <a:t>HTML5 incorporated a method that allowed web designers to easily take control of the viewport with the &lt;meta&gt; tag.</a:t>
            </a:r>
          </a:p>
          <a:p>
            <a:pPr marL="1532889" indent="-510963" lvl="2">
              <a:lnSpc>
                <a:spcPts val="4969"/>
              </a:lnSpc>
              <a:buFont typeface="Arial"/>
              <a:buChar char="⚬"/>
            </a:pPr>
            <a:r>
              <a:rPr lang="en-US" sz="3549">
                <a:solidFill>
                  <a:srgbClr val="FFFFFF"/>
                </a:solidFill>
                <a:latin typeface="Canva Sans"/>
              </a:rPr>
              <a:t>&lt;meta name="viewport" content="width=device-width, initial-scale=1.0"&gt;</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145242" y="187963"/>
            <a:ext cx="15997516" cy="3072125"/>
          </a:xfrm>
          <a:prstGeom prst="rect">
            <a:avLst/>
          </a:prstGeom>
        </p:spPr>
        <p:txBody>
          <a:bodyPr anchor="t" rtlCol="false" tIns="0" lIns="0" bIns="0" rIns="0">
            <a:spAutoFit/>
          </a:bodyPr>
          <a:lstStyle/>
          <a:p>
            <a:pPr algn="ctr">
              <a:lnSpc>
                <a:spcPts val="12320"/>
              </a:lnSpc>
              <a:spcBef>
                <a:spcPct val="0"/>
              </a:spcBef>
            </a:pPr>
            <a:r>
              <a:rPr lang="en-US" sz="8800">
                <a:solidFill>
                  <a:srgbClr val="FFFFFF"/>
                </a:solidFill>
                <a:latin typeface="Canva Sans Bold"/>
              </a:rPr>
              <a:t>Advantages of Responsive Web Design</a:t>
            </a:r>
          </a:p>
        </p:txBody>
      </p:sp>
      <p:sp>
        <p:nvSpPr>
          <p:cNvPr name="TextBox 3" id="3"/>
          <p:cNvSpPr txBox="true"/>
          <p:nvPr/>
        </p:nvSpPr>
        <p:spPr>
          <a:xfrm rot="0">
            <a:off x="0" y="3526975"/>
            <a:ext cx="18288000" cy="5005705"/>
          </a:xfrm>
          <a:prstGeom prst="rect">
            <a:avLst/>
          </a:prstGeom>
        </p:spPr>
        <p:txBody>
          <a:bodyPr anchor="t" rtlCol="false" tIns="0" lIns="0" bIns="0" rIns="0">
            <a:spAutoFit/>
          </a:bodyPr>
          <a:lstStyle/>
          <a:p>
            <a:pPr marL="766444" indent="-383222" lvl="1">
              <a:lnSpc>
                <a:spcPts val="4969"/>
              </a:lnSpc>
              <a:buFont typeface="Arial"/>
              <a:buChar char="•"/>
            </a:pPr>
            <a:r>
              <a:rPr lang="en-US" sz="3549">
                <a:solidFill>
                  <a:srgbClr val="FFFFFF"/>
                </a:solidFill>
                <a:latin typeface="Canva Sans Bold"/>
              </a:rPr>
              <a:t>Improved User Experience: </a:t>
            </a:r>
            <a:r>
              <a:rPr lang="en-US" sz="3549">
                <a:solidFill>
                  <a:srgbClr val="FFFFFF"/>
                </a:solidFill>
                <a:latin typeface="Canva Sans"/>
              </a:rPr>
              <a:t>Provides a more consistent user experience across different devices that ensures the website looks and functions similarly.</a:t>
            </a:r>
          </a:p>
          <a:p>
            <a:pPr>
              <a:lnSpc>
                <a:spcPts val="4969"/>
              </a:lnSpc>
            </a:pPr>
          </a:p>
          <a:p>
            <a:pPr marL="766444" indent="-383222" lvl="1">
              <a:lnSpc>
                <a:spcPts val="4969"/>
              </a:lnSpc>
              <a:buFont typeface="Arial"/>
              <a:buChar char="•"/>
            </a:pPr>
            <a:r>
              <a:rPr lang="en-US" sz="3549">
                <a:solidFill>
                  <a:srgbClr val="FFFFFF"/>
                </a:solidFill>
                <a:latin typeface="Canva Sans Bold"/>
              </a:rPr>
              <a:t>Cost-Effective: </a:t>
            </a:r>
            <a:r>
              <a:rPr lang="en-US" sz="3549">
                <a:solidFill>
                  <a:srgbClr val="FFFFFF"/>
                </a:solidFill>
                <a:latin typeface="Canva Sans"/>
              </a:rPr>
              <a:t>without the use of RWD you might have different teams or websites that cater to each type of device</a:t>
            </a:r>
          </a:p>
          <a:p>
            <a:pPr>
              <a:lnSpc>
                <a:spcPts val="4969"/>
              </a:lnSpc>
            </a:pPr>
          </a:p>
          <a:p>
            <a:pPr marL="766444" indent="-383222" lvl="1">
              <a:lnSpc>
                <a:spcPts val="4969"/>
              </a:lnSpc>
              <a:buFont typeface="Arial"/>
              <a:buChar char="•"/>
            </a:pPr>
            <a:r>
              <a:rPr lang="en-US" sz="3549">
                <a:solidFill>
                  <a:srgbClr val="FFFFFF"/>
                </a:solidFill>
                <a:latin typeface="Canva Sans Bold"/>
              </a:rPr>
              <a:t>Increased Reach: </a:t>
            </a:r>
            <a:r>
              <a:rPr lang="en-US" sz="3549">
                <a:solidFill>
                  <a:srgbClr val="FFFFFF"/>
                </a:solidFill>
                <a:latin typeface="Canva Sans"/>
              </a:rPr>
              <a:t>RWD allows your site to be accessible to nearly all users because of it’s flexibility, this increases the audience of your site.</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5824418" y="115888"/>
            <a:ext cx="6639163" cy="1635124"/>
          </a:xfrm>
          <a:prstGeom prst="rect">
            <a:avLst/>
          </a:prstGeom>
        </p:spPr>
        <p:txBody>
          <a:bodyPr anchor="t" rtlCol="false" tIns="0" lIns="0" bIns="0" rIns="0">
            <a:spAutoFit/>
          </a:bodyPr>
          <a:lstStyle/>
          <a:p>
            <a:pPr algn="ctr">
              <a:lnSpc>
                <a:spcPts val="13300"/>
              </a:lnSpc>
              <a:spcBef>
                <a:spcPct val="0"/>
              </a:spcBef>
            </a:pPr>
            <a:r>
              <a:rPr lang="en-US" sz="9500">
                <a:solidFill>
                  <a:srgbClr val="FEFFFF"/>
                </a:solidFill>
                <a:latin typeface="Canva Sans Bold"/>
              </a:rPr>
              <a:t>References</a:t>
            </a:r>
          </a:p>
        </p:txBody>
      </p:sp>
      <p:sp>
        <p:nvSpPr>
          <p:cNvPr name="TextBox 3" id="3"/>
          <p:cNvSpPr txBox="true"/>
          <p:nvPr/>
        </p:nvSpPr>
        <p:spPr>
          <a:xfrm rot="0">
            <a:off x="0" y="2053318"/>
            <a:ext cx="18288000" cy="6913880"/>
          </a:xfrm>
          <a:prstGeom prst="rect">
            <a:avLst/>
          </a:prstGeom>
        </p:spPr>
        <p:txBody>
          <a:bodyPr anchor="t" rtlCol="false" tIns="0" lIns="0" bIns="0" rIns="0">
            <a:spAutoFit/>
          </a:bodyPr>
          <a:lstStyle/>
          <a:p>
            <a:pPr marL="658497" indent="-329249" lvl="1">
              <a:lnSpc>
                <a:spcPts val="4270"/>
              </a:lnSpc>
              <a:buFont typeface="Arial"/>
              <a:buChar char="•"/>
            </a:pPr>
            <a:r>
              <a:rPr lang="en-US" sz="3050">
                <a:solidFill>
                  <a:srgbClr val="FEFFFF"/>
                </a:solidFill>
                <a:latin typeface="Canva Sans Bold"/>
              </a:rPr>
              <a:t>Interaction Design Foundation - IxDF. “What is Usability Testing?” Interaction Design Foundation - IxDF. 13 Mar. 2024 https://www.interaction-design.org/literature/topics/usability-testing</a:t>
            </a:r>
          </a:p>
          <a:p>
            <a:pPr marL="658497" indent="-329249" lvl="1">
              <a:lnSpc>
                <a:spcPts val="4270"/>
              </a:lnSpc>
              <a:buFont typeface="Arial"/>
              <a:buChar char="•"/>
            </a:pPr>
            <a:r>
              <a:rPr lang="en-US" sz="3050">
                <a:solidFill>
                  <a:srgbClr val="FEFFFF"/>
                </a:solidFill>
                <a:latin typeface="Canva Sans Bold"/>
              </a:rPr>
              <a:t>https://studylib.net/doc/6912633/13-principles-of-display-designs</a:t>
            </a:r>
          </a:p>
          <a:p>
            <a:pPr marL="658497" indent="-329249" lvl="1">
              <a:lnSpc>
                <a:spcPts val="4270"/>
              </a:lnSpc>
              <a:buFont typeface="Arial"/>
              <a:buChar char="•"/>
            </a:pPr>
            <a:r>
              <a:rPr lang="en-US" sz="3050">
                <a:solidFill>
                  <a:srgbClr val="FEFFFF"/>
                </a:solidFill>
                <a:latin typeface="Canva Sans Bold"/>
              </a:rPr>
              <a:t>https://www.tandfonline.com/doi/full/10.1080/10447318.2019.1619259</a:t>
            </a:r>
          </a:p>
          <a:p>
            <a:pPr marL="658497" indent="-329249" lvl="1">
              <a:lnSpc>
                <a:spcPts val="4270"/>
              </a:lnSpc>
              <a:buFont typeface="Arial"/>
              <a:buChar char="•"/>
            </a:pPr>
            <a:r>
              <a:rPr lang="en-US" sz="3050">
                <a:solidFill>
                  <a:srgbClr val="FEFFFF"/>
                </a:solidFill>
                <a:latin typeface="Canva Sans Bold"/>
              </a:rPr>
              <a:t>https://www.geeksforgeeks.org/what-is-a-prototype-and-how-to-create-it/</a:t>
            </a:r>
          </a:p>
          <a:p>
            <a:pPr marL="658497" indent="-329249" lvl="1">
              <a:lnSpc>
                <a:spcPts val="4270"/>
              </a:lnSpc>
              <a:buFont typeface="Arial"/>
              <a:buChar char="•"/>
            </a:pPr>
            <a:r>
              <a:rPr lang="en-US" sz="3050">
                <a:solidFill>
                  <a:srgbClr val="FEFFFF"/>
                </a:solidFill>
                <a:latin typeface="Canva Sans Bold"/>
              </a:rPr>
              <a:t>https://slickplan.com/blog/agile-ux</a:t>
            </a:r>
          </a:p>
          <a:p>
            <a:pPr marL="658497" indent="-329249" lvl="1">
              <a:lnSpc>
                <a:spcPts val="4270"/>
              </a:lnSpc>
              <a:buFont typeface="Arial"/>
              <a:buChar char="•"/>
            </a:pPr>
            <a:r>
              <a:rPr lang="en-US" sz="3050">
                <a:solidFill>
                  <a:srgbClr val="FEFFFF"/>
                </a:solidFill>
                <a:latin typeface="Canva Sans Bold"/>
              </a:rPr>
              <a:t>https://www.interaction-design.org/literature/topics/human-computer-interaction#learn_more_about_human-computer_interaction-3</a:t>
            </a:r>
          </a:p>
          <a:p>
            <a:pPr marL="658497" indent="-329249" lvl="1">
              <a:lnSpc>
                <a:spcPts val="4270"/>
              </a:lnSpc>
              <a:buFont typeface="Arial"/>
              <a:buChar char="•"/>
            </a:pPr>
            <a:r>
              <a:rPr lang="en-US" sz="3050">
                <a:solidFill>
                  <a:srgbClr val="FEFFFF"/>
                </a:solidFill>
                <a:latin typeface="Canva Sans Bold"/>
              </a:rPr>
              <a:t>https://www.geeksforgeeks.org/introduction-to-human-computer-interface-hci/#interaction-styles</a:t>
            </a:r>
          </a:p>
          <a:p>
            <a:pPr marL="658497" indent="-329249" lvl="1">
              <a:lnSpc>
                <a:spcPts val="4270"/>
              </a:lnSpc>
              <a:buFont typeface="Arial"/>
              <a:buChar char="•"/>
            </a:pPr>
            <a:r>
              <a:rPr lang="en-US" sz="3050">
                <a:solidFill>
                  <a:srgbClr val="FEFFFF"/>
                </a:solidFill>
                <a:latin typeface="Canva Sans Bold"/>
              </a:rPr>
              <a:t>https://www.interaction-design.org/literature/topics/ux-design#ux_design%E2%80%94a_formal_definition-2</a:t>
            </a:r>
          </a:p>
        </p:txBody>
      </p:sp>
      <p:sp>
        <p:nvSpPr>
          <p:cNvPr name="Freeform 4" id="4"/>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1352550"/>
            <a:ext cx="11644985" cy="1120141"/>
          </a:xfrm>
          <a:prstGeom prst="rect">
            <a:avLst/>
          </a:prstGeom>
        </p:spPr>
        <p:txBody>
          <a:bodyPr anchor="t" rtlCol="false" tIns="0" lIns="0" bIns="0" rIns="0">
            <a:spAutoFit/>
          </a:bodyPr>
          <a:lstStyle/>
          <a:p>
            <a:pPr algn="l" marL="0" indent="0" lvl="0">
              <a:lnSpc>
                <a:spcPts val="7980"/>
              </a:lnSpc>
              <a:spcBef>
                <a:spcPct val="0"/>
              </a:spcBef>
            </a:pPr>
            <a:r>
              <a:rPr lang="en-US" sz="9500">
                <a:solidFill>
                  <a:srgbClr val="FFFFFF"/>
                </a:solidFill>
                <a:latin typeface="Canva Sans Bold"/>
              </a:rPr>
              <a:t>Brief History of UX</a:t>
            </a:r>
          </a:p>
        </p:txBody>
      </p:sp>
      <p:sp>
        <p:nvSpPr>
          <p:cNvPr name="TextBox 4" id="4"/>
          <p:cNvSpPr txBox="true"/>
          <p:nvPr/>
        </p:nvSpPr>
        <p:spPr>
          <a:xfrm rot="0">
            <a:off x="1028700" y="3070287"/>
            <a:ext cx="16230600" cy="4918014"/>
          </a:xfrm>
          <a:prstGeom prst="rect">
            <a:avLst/>
          </a:prstGeom>
        </p:spPr>
        <p:txBody>
          <a:bodyPr anchor="t" rtlCol="false" tIns="0" lIns="0" bIns="0" rIns="0">
            <a:spAutoFit/>
          </a:bodyPr>
          <a:lstStyle/>
          <a:p>
            <a:pPr algn="just" marL="864121" indent="-432060" lvl="1">
              <a:lnSpc>
                <a:spcPts val="5603"/>
              </a:lnSpc>
              <a:buFont typeface="Arial"/>
              <a:buChar char="•"/>
            </a:pPr>
            <a:r>
              <a:rPr lang="en-US" sz="4002">
                <a:solidFill>
                  <a:srgbClr val="FFFFFF"/>
                </a:solidFill>
                <a:latin typeface="Canva Sans"/>
                <a:hlinkClick r:id="rId4" tooltip="https://uxcel.com/blog/a-short-history-of-ux-design#1"/>
              </a:rPr>
              <a:t>4000 BC: Feng Shui and UX</a:t>
            </a:r>
          </a:p>
          <a:p>
            <a:pPr algn="just" marL="864121" indent="-432060" lvl="1">
              <a:lnSpc>
                <a:spcPts val="5603"/>
              </a:lnSpc>
              <a:buFont typeface="Arial"/>
              <a:buChar char="•"/>
            </a:pPr>
            <a:r>
              <a:rPr lang="en-US" sz="4002">
                <a:solidFill>
                  <a:srgbClr val="FFFFFF"/>
                </a:solidFill>
                <a:latin typeface="Canva Sans"/>
                <a:hlinkClick r:id="rId5" tooltip="https://uxcel.com/blog/a-short-history-of-ux-design#4"/>
              </a:rPr>
              <a:t>1940s: Toyota Production System</a:t>
            </a:r>
          </a:p>
          <a:p>
            <a:pPr algn="just" marL="864121" indent="-432060" lvl="1">
              <a:lnSpc>
                <a:spcPts val="5603"/>
              </a:lnSpc>
              <a:buFont typeface="Arial"/>
              <a:buChar char="•"/>
            </a:pPr>
            <a:r>
              <a:rPr lang="en-US" sz="4002">
                <a:solidFill>
                  <a:srgbClr val="FFFFFF"/>
                </a:solidFill>
                <a:latin typeface="Canva Sans"/>
                <a:hlinkClick r:id="rId6" tooltip="https://uxcel.com/blog/a-short-history-of-ux-design#5"/>
              </a:rPr>
              <a:t>1950s: Henry Dreyfuss and the art of designing for people</a:t>
            </a:r>
          </a:p>
          <a:p>
            <a:pPr algn="just" marL="864121" indent="-432060" lvl="1">
              <a:lnSpc>
                <a:spcPts val="5603"/>
              </a:lnSpc>
              <a:buFont typeface="Arial"/>
              <a:buChar char="•"/>
            </a:pPr>
            <a:r>
              <a:rPr lang="en-US" sz="4002">
                <a:solidFill>
                  <a:srgbClr val="FFFFFF"/>
                </a:solidFill>
                <a:latin typeface="Canva Sans"/>
                <a:hlinkClick r:id="rId7" tooltip="https://uxcel.com/blog/a-short-history-of-ux-design#7"/>
              </a:rPr>
              <a:t>1970s: Xerox, Apple, and the PC era</a:t>
            </a:r>
          </a:p>
          <a:p>
            <a:pPr algn="just" marL="864121" indent="-432060" lvl="1">
              <a:lnSpc>
                <a:spcPts val="5603"/>
              </a:lnSpc>
              <a:buFont typeface="Arial"/>
              <a:buChar char="•"/>
            </a:pPr>
            <a:r>
              <a:rPr lang="en-US" sz="4002">
                <a:solidFill>
                  <a:srgbClr val="FFFFFF"/>
                </a:solidFill>
                <a:latin typeface="Canva Sans"/>
                <a:hlinkClick r:id="rId8" tooltip="https://uxcel.com/blog/a-short-history-of-ux-design#8"/>
              </a:rPr>
              <a:t>1990s: Don Norman and the term "UX"</a:t>
            </a:r>
          </a:p>
          <a:p>
            <a:pPr algn="just" marL="864121" indent="-432060" lvl="1">
              <a:lnSpc>
                <a:spcPts val="5603"/>
              </a:lnSpc>
              <a:buFont typeface="Arial"/>
              <a:buChar char="•"/>
            </a:pPr>
            <a:r>
              <a:rPr lang="en-US" sz="4002">
                <a:solidFill>
                  <a:srgbClr val="FFFFFF"/>
                </a:solidFill>
                <a:latin typeface="Canva Sans"/>
                <a:hlinkClick r:id="rId9" tooltip="https://uxcel.com/blog/a-short-history-of-ux-design#9"/>
              </a:rPr>
              <a:t>Early 2000s: the first iPhone</a:t>
            </a:r>
          </a:p>
          <a:p>
            <a:pPr algn="just" marL="864121" indent="-432060" lvl="1">
              <a:lnSpc>
                <a:spcPts val="5603"/>
              </a:lnSpc>
              <a:buFont typeface="Arial"/>
              <a:buChar char="•"/>
            </a:pPr>
            <a:r>
              <a:rPr lang="en-US" sz="4002">
                <a:solidFill>
                  <a:srgbClr val="FFFFFF"/>
                </a:solidFill>
                <a:latin typeface="Canva Sans"/>
                <a:hlinkClick r:id="rId10" tooltip="https://uxcel.com/blog/a-short-history-of-ux-design#10"/>
              </a:rPr>
              <a:t>Today is history in the making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1028700" y="942975"/>
            <a:ext cx="16230600" cy="6895465"/>
          </a:xfrm>
          <a:prstGeom prst="rect">
            <a:avLst/>
          </a:prstGeom>
        </p:spPr>
        <p:txBody>
          <a:bodyPr anchor="t" rtlCol="false" tIns="0" lIns="0" bIns="0" rIns="0">
            <a:spAutoFit/>
          </a:bodyPr>
          <a:lstStyle/>
          <a:p>
            <a:pPr algn="just">
              <a:lnSpc>
                <a:spcPts val="6860"/>
              </a:lnSpc>
              <a:spcBef>
                <a:spcPct val="0"/>
              </a:spcBef>
            </a:pPr>
            <a:r>
              <a:rPr lang="en-US" sz="4900">
                <a:solidFill>
                  <a:srgbClr val="FFFFFF"/>
                </a:solidFill>
                <a:latin typeface="Canva Sans Italics"/>
              </a:rPr>
              <a:t>“No product is an island. A product is more than the product. It is a cohesive, integrated set of experiences. </a:t>
            </a:r>
            <a:r>
              <a:rPr lang="en-US" sz="4900">
                <a:solidFill>
                  <a:srgbClr val="5CE1E6"/>
                </a:solidFill>
                <a:latin typeface="Canva Sans Italics"/>
              </a:rPr>
              <a:t>Think through all of the stages of a product or service – from initial intentions through final reflections, from the first usage to help, service, and maintenance.</a:t>
            </a:r>
            <a:r>
              <a:rPr lang="en-US" sz="4900">
                <a:solidFill>
                  <a:srgbClr val="FFFFFF"/>
                </a:solidFill>
                <a:latin typeface="Canva Sans Italics"/>
              </a:rPr>
              <a:t> Make them all work together seamlessly.” -  Don Norman, inventor of the term “User Experience”</a:t>
            </a:r>
          </a:p>
        </p:txBody>
      </p:sp>
      <p:sp>
        <p:nvSpPr>
          <p:cNvPr name="Freeform 3" id="3"/>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TextBox 2" id="2"/>
          <p:cNvSpPr txBox="true"/>
          <p:nvPr/>
        </p:nvSpPr>
        <p:spPr>
          <a:xfrm rot="0">
            <a:off x="0" y="838200"/>
            <a:ext cx="17675423" cy="1635124"/>
          </a:xfrm>
          <a:prstGeom prst="rect">
            <a:avLst/>
          </a:prstGeom>
        </p:spPr>
        <p:txBody>
          <a:bodyPr anchor="t" rtlCol="false" tIns="0" lIns="0" bIns="0" rIns="0">
            <a:spAutoFit/>
          </a:bodyPr>
          <a:lstStyle/>
          <a:p>
            <a:pPr algn="ctr">
              <a:lnSpc>
                <a:spcPts val="13300"/>
              </a:lnSpc>
              <a:spcBef>
                <a:spcPct val="0"/>
              </a:spcBef>
            </a:pPr>
            <a:r>
              <a:rPr lang="en-US" sz="9500">
                <a:solidFill>
                  <a:srgbClr val="FFFFFF"/>
                </a:solidFill>
                <a:latin typeface="Canva Sans Bold"/>
              </a:rPr>
              <a:t>Factors that Influence UX</a:t>
            </a:r>
          </a:p>
        </p:txBody>
      </p:sp>
      <p:sp>
        <p:nvSpPr>
          <p:cNvPr name="Freeform 3" id="3"/>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28700" y="2650177"/>
            <a:ext cx="16230600" cy="6647180"/>
          </a:xfrm>
          <a:prstGeom prst="rect">
            <a:avLst/>
          </a:prstGeom>
        </p:spPr>
        <p:txBody>
          <a:bodyPr anchor="t" rtlCol="false" tIns="0" lIns="0" bIns="0" rIns="0">
            <a:spAutoFit/>
          </a:bodyPr>
          <a:lstStyle/>
          <a:p>
            <a:pPr algn="just" marL="820421" indent="-410210" lvl="1">
              <a:lnSpc>
                <a:spcPts val="5320"/>
              </a:lnSpc>
              <a:buFont typeface="Arial"/>
              <a:buChar char="•"/>
            </a:pPr>
            <a:r>
              <a:rPr lang="en-US" sz="3800">
                <a:solidFill>
                  <a:srgbClr val="FFFFFF"/>
                </a:solidFill>
                <a:latin typeface="Canva Sans Bold"/>
              </a:rPr>
              <a:t>Useful</a:t>
            </a:r>
            <a:r>
              <a:rPr lang="en-US" sz="3800">
                <a:solidFill>
                  <a:srgbClr val="FFFFFF"/>
                </a:solidFill>
                <a:latin typeface="Canva Sans"/>
              </a:rPr>
              <a:t>: Your content should be original and fulfill a need</a:t>
            </a:r>
          </a:p>
          <a:p>
            <a:pPr algn="just" marL="820421" indent="-410210" lvl="1">
              <a:lnSpc>
                <a:spcPts val="5320"/>
              </a:lnSpc>
              <a:buFont typeface="Arial"/>
              <a:buChar char="•"/>
            </a:pPr>
            <a:r>
              <a:rPr lang="en-US" sz="3800">
                <a:solidFill>
                  <a:srgbClr val="FFFFFF"/>
                </a:solidFill>
                <a:latin typeface="Canva Sans Bold"/>
              </a:rPr>
              <a:t>Usable</a:t>
            </a:r>
            <a:r>
              <a:rPr lang="en-US" sz="3800">
                <a:solidFill>
                  <a:srgbClr val="FFFFFF"/>
                </a:solidFill>
                <a:latin typeface="Canva Sans"/>
              </a:rPr>
              <a:t>: Site must be easy to use</a:t>
            </a:r>
          </a:p>
          <a:p>
            <a:pPr algn="just" marL="820421" indent="-410210" lvl="1">
              <a:lnSpc>
                <a:spcPts val="5320"/>
              </a:lnSpc>
              <a:buFont typeface="Arial"/>
              <a:buChar char="•"/>
            </a:pPr>
            <a:r>
              <a:rPr lang="en-US" sz="3800">
                <a:solidFill>
                  <a:srgbClr val="FFFFFF"/>
                </a:solidFill>
                <a:latin typeface="Canva Sans Bold"/>
              </a:rPr>
              <a:t>Desirable</a:t>
            </a:r>
            <a:r>
              <a:rPr lang="en-US" sz="3800">
                <a:solidFill>
                  <a:srgbClr val="FFFFFF"/>
                </a:solidFill>
                <a:latin typeface="Canva Sans"/>
              </a:rPr>
              <a:t>: Image, identity, brand, and other design elements are used to evoke emotion and appreciation</a:t>
            </a:r>
          </a:p>
          <a:p>
            <a:pPr algn="just" marL="820421" indent="-410210" lvl="1">
              <a:lnSpc>
                <a:spcPts val="5320"/>
              </a:lnSpc>
              <a:buFont typeface="Arial"/>
              <a:buChar char="•"/>
            </a:pPr>
            <a:r>
              <a:rPr lang="en-US" sz="3800">
                <a:solidFill>
                  <a:srgbClr val="FFFFFF"/>
                </a:solidFill>
                <a:latin typeface="Canva Sans Bold"/>
              </a:rPr>
              <a:t>Findable</a:t>
            </a:r>
            <a:r>
              <a:rPr lang="en-US" sz="3800">
                <a:solidFill>
                  <a:srgbClr val="FFFFFF"/>
                </a:solidFill>
                <a:latin typeface="Canva Sans"/>
              </a:rPr>
              <a:t>: Content needs to be navigable and locatable onsite and offsite</a:t>
            </a:r>
          </a:p>
          <a:p>
            <a:pPr algn="just" marL="820421" indent="-410210" lvl="1">
              <a:lnSpc>
                <a:spcPts val="5320"/>
              </a:lnSpc>
              <a:buFont typeface="Arial"/>
              <a:buChar char="•"/>
            </a:pPr>
            <a:r>
              <a:rPr lang="en-US" sz="3800">
                <a:solidFill>
                  <a:srgbClr val="FFFFFF"/>
                </a:solidFill>
                <a:latin typeface="Canva Sans Bold"/>
              </a:rPr>
              <a:t>Accessible</a:t>
            </a:r>
            <a:r>
              <a:rPr lang="en-US" sz="3800">
                <a:solidFill>
                  <a:srgbClr val="FFFFFF"/>
                </a:solidFill>
                <a:latin typeface="Canva Sans"/>
              </a:rPr>
              <a:t>: Content needs to be accessible to people with disabilities</a:t>
            </a:r>
          </a:p>
          <a:p>
            <a:pPr algn="just" marL="820421" indent="-410210" lvl="1">
              <a:lnSpc>
                <a:spcPts val="5320"/>
              </a:lnSpc>
              <a:buFont typeface="Arial"/>
              <a:buChar char="•"/>
            </a:pPr>
            <a:r>
              <a:rPr lang="en-US" sz="3800">
                <a:solidFill>
                  <a:srgbClr val="FFFFFF"/>
                </a:solidFill>
                <a:latin typeface="Canva Sans Bold"/>
              </a:rPr>
              <a:t>Credible</a:t>
            </a:r>
            <a:r>
              <a:rPr lang="en-US" sz="3800">
                <a:solidFill>
                  <a:srgbClr val="FFFFFF"/>
                </a:solidFill>
                <a:latin typeface="Canva Sans"/>
              </a:rPr>
              <a:t>: Users must trust and believe what you tell them</a:t>
            </a:r>
          </a:p>
          <a:p>
            <a:pPr algn="just">
              <a:lnSpc>
                <a:spcPts val="532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9191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4572844" y="-4213130"/>
            <a:ext cx="15243659" cy="15243659"/>
          </a:xfrm>
          <a:custGeom>
            <a:avLst/>
            <a:gdLst/>
            <a:ahLst/>
            <a:cxnLst/>
            <a:rect r="r" b="b" t="t" l="l"/>
            <a:pathLst>
              <a:path h="15243659" w="15243659">
                <a:moveTo>
                  <a:pt x="0" y="0"/>
                </a:moveTo>
                <a:lnTo>
                  <a:pt x="15243659" y="0"/>
                </a:lnTo>
                <a:lnTo>
                  <a:pt x="15243659" y="15243659"/>
                </a:lnTo>
                <a:lnTo>
                  <a:pt x="0" y="15243659"/>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868364" y="0"/>
            <a:ext cx="10419636" cy="10287000"/>
          </a:xfrm>
          <a:custGeom>
            <a:avLst/>
            <a:gdLst/>
            <a:ahLst/>
            <a:cxnLst/>
            <a:rect r="r" b="b" t="t" l="l"/>
            <a:pathLst>
              <a:path h="10287000" w="10419636">
                <a:moveTo>
                  <a:pt x="0" y="0"/>
                </a:moveTo>
                <a:lnTo>
                  <a:pt x="10419636" y="0"/>
                </a:lnTo>
                <a:lnTo>
                  <a:pt x="10419636" y="10287000"/>
                </a:lnTo>
                <a:lnTo>
                  <a:pt x="0" y="10287000"/>
                </a:lnTo>
                <a:lnTo>
                  <a:pt x="0" y="0"/>
                </a:lnTo>
                <a:close/>
              </a:path>
            </a:pathLst>
          </a:custGeom>
          <a:blipFill>
            <a:blip r:embed="rId4"/>
            <a:stretch>
              <a:fillRect l="0" t="-644" r="0" b="-644"/>
            </a:stretch>
          </a:blipFill>
        </p:spPr>
      </p:sp>
      <p:sp>
        <p:nvSpPr>
          <p:cNvPr name="TextBox 4" id="4"/>
          <p:cNvSpPr txBox="true"/>
          <p:nvPr/>
        </p:nvSpPr>
        <p:spPr>
          <a:xfrm rot="0">
            <a:off x="331908" y="1657253"/>
            <a:ext cx="7536456" cy="7029644"/>
          </a:xfrm>
          <a:prstGeom prst="rect">
            <a:avLst/>
          </a:prstGeom>
        </p:spPr>
        <p:txBody>
          <a:bodyPr anchor="t" rtlCol="false" tIns="0" lIns="0" bIns="0" rIns="0">
            <a:spAutoFit/>
          </a:bodyPr>
          <a:lstStyle/>
          <a:p>
            <a:pPr algn="l" marL="0" indent="0" lvl="0">
              <a:lnSpc>
                <a:spcPts val="13835"/>
              </a:lnSpc>
            </a:pPr>
            <a:r>
              <a:rPr lang="en-US" sz="12030">
                <a:solidFill>
                  <a:srgbClr val="FFFFFF"/>
                </a:solidFill>
                <a:latin typeface="Canva Sans Bold"/>
              </a:rPr>
              <a:t>What Problems Do They Solve?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DAF_L3aBVZg</dc:identifier>
  <dcterms:modified xsi:type="dcterms:W3CDTF">2011-08-01T06:04:30Z</dcterms:modified>
  <cp:revision>1</cp:revision>
  <dc:title>ANSHIKA ANSHIKA, AVINASH AVINASH</dc:title>
</cp:coreProperties>
</file>